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3"/>
  </p:notesMasterIdLst>
  <p:sldIdLst>
    <p:sldId id="280" r:id="rId5"/>
    <p:sldId id="283" r:id="rId6"/>
    <p:sldId id="284" r:id="rId7"/>
    <p:sldId id="285" r:id="rId8"/>
    <p:sldId id="281" r:id="rId9"/>
    <p:sldId id="282" r:id="rId10"/>
    <p:sldId id="287" r:id="rId11"/>
    <p:sldId id="288" r:id="rId12"/>
    <p:sldId id="292" r:id="rId13"/>
    <p:sldId id="293" r:id="rId14"/>
    <p:sldId id="299" r:id="rId15"/>
    <p:sldId id="291" r:id="rId16"/>
    <p:sldId id="295" r:id="rId17"/>
    <p:sldId id="296" r:id="rId18"/>
    <p:sldId id="297" r:id="rId19"/>
    <p:sldId id="294" r:id="rId20"/>
    <p:sldId id="286"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4755E-21AF-48F1-9858-0FB0636CF40D}" v="1" dt="2024-03-04T20:54:35.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5" autoAdjust="0"/>
    <p:restoredTop sz="93887" autoAdjust="0"/>
  </p:normalViewPr>
  <p:slideViewPr>
    <p:cSldViewPr snapToGrid="0">
      <p:cViewPr>
        <p:scale>
          <a:sx n="81" d="100"/>
          <a:sy n="81" d="100"/>
        </p:scale>
        <p:origin x="1512" y="6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Prepare the dataset</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Clean the data </a:t>
          </a:r>
        </a:p>
        <a:p>
          <a:pPr>
            <a:lnSpc>
              <a:spcPct val="100000"/>
            </a:lnSpc>
          </a:pPr>
          <a:r>
            <a:rPr lang="en-US" dirty="0"/>
            <a:t>Check for missing values and Outliers</a:t>
          </a:r>
        </a:p>
        <a:p>
          <a:pPr>
            <a:lnSpc>
              <a:spcPct val="100000"/>
            </a:lnSpc>
          </a:pPr>
          <a:r>
            <a:rPr lang="en-US" dirty="0"/>
            <a:t>Normalize</a:t>
          </a:r>
        </a:p>
        <a:p>
          <a:pPr>
            <a:lnSpc>
              <a:spcPct val="100000"/>
            </a:lnSpc>
          </a:pPr>
          <a:r>
            <a:rPr lang="en-US" dirty="0"/>
            <a:t>Preprocess</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EDA</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Visualizations</a:t>
          </a:r>
        </a:p>
        <a:p>
          <a:pPr>
            <a:lnSpc>
              <a:spcPct val="100000"/>
            </a:lnSpc>
          </a:pPr>
          <a:r>
            <a:rPr lang="en-US" dirty="0"/>
            <a:t>Extract insights for decision making</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Machine Learning</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Predict potential failures</a:t>
          </a:r>
        </a:p>
        <a:p>
          <a:pPr>
            <a:lnSpc>
              <a:spcPct val="100000"/>
            </a:lnSpc>
          </a:pPr>
          <a:r>
            <a:rPr lang="en-US" dirty="0"/>
            <a:t>Select for best accuracy</a:t>
          </a:r>
        </a:p>
        <a:p>
          <a:pPr>
            <a:lnSpc>
              <a:spcPct val="100000"/>
            </a:lnSpc>
          </a:pP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custLinFactX="300000" custLinFactNeighborX="375578" custLinFactNeighborY="-2429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custLinFactNeighborX="-52" custLinFactNeighborY="-2435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custLinFactX="-300000" custLinFactNeighborX="-380483" custLinFactNeighborY="-2429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8309811" y="152293"/>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639412"/>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t>Prepare the dataset</a:t>
          </a:r>
        </a:p>
      </dsp:txBody>
      <dsp:txXfrm>
        <a:off x="4228" y="1639412"/>
        <a:ext cx="3088125" cy="463218"/>
      </dsp:txXfrm>
    </dsp:sp>
    <dsp:sp modelId="{DD091D0A-5A25-4241-91F3-18D32B0BDD4F}">
      <dsp:nvSpPr>
        <dsp:cNvPr id="0" name=""/>
        <dsp:cNvSpPr/>
      </dsp:nvSpPr>
      <dsp:spPr>
        <a:xfrm>
          <a:off x="4228" y="2169476"/>
          <a:ext cx="3088125" cy="1587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Clean the data </a:t>
          </a:r>
        </a:p>
        <a:p>
          <a:pPr marL="0" lvl="0" indent="0" algn="ctr" defTabSz="755650">
            <a:lnSpc>
              <a:spcPct val="100000"/>
            </a:lnSpc>
            <a:spcBef>
              <a:spcPct val="0"/>
            </a:spcBef>
            <a:spcAft>
              <a:spcPct val="35000"/>
            </a:spcAft>
            <a:buNone/>
          </a:pPr>
          <a:r>
            <a:rPr lang="en-US" sz="1700" kern="1200" dirty="0"/>
            <a:t>Check for missing values and Outliers</a:t>
          </a:r>
        </a:p>
        <a:p>
          <a:pPr marL="0" lvl="0" indent="0" algn="ctr" defTabSz="755650">
            <a:lnSpc>
              <a:spcPct val="100000"/>
            </a:lnSpc>
            <a:spcBef>
              <a:spcPct val="0"/>
            </a:spcBef>
            <a:spcAft>
              <a:spcPct val="35000"/>
            </a:spcAft>
            <a:buNone/>
          </a:pPr>
          <a:r>
            <a:rPr lang="en-US" sz="1700" kern="1200" dirty="0"/>
            <a:t>Normalize</a:t>
          </a:r>
        </a:p>
        <a:p>
          <a:pPr marL="0" lvl="0" indent="0" algn="ctr" defTabSz="755650">
            <a:lnSpc>
              <a:spcPct val="100000"/>
            </a:lnSpc>
            <a:spcBef>
              <a:spcPct val="0"/>
            </a:spcBef>
            <a:spcAft>
              <a:spcPct val="35000"/>
            </a:spcAft>
            <a:buNone/>
          </a:pPr>
          <a:r>
            <a:rPr lang="en-US" sz="1700" kern="1200" dirty="0"/>
            <a:t>Preprocess</a:t>
          </a:r>
        </a:p>
      </dsp:txBody>
      <dsp:txXfrm>
        <a:off x="4228" y="2169476"/>
        <a:ext cx="3088125" cy="1587621"/>
      </dsp:txXfrm>
    </dsp:sp>
    <dsp:sp modelId="{210823F6-AC1A-46E3-9D99-A319DF497539}">
      <dsp:nvSpPr>
        <dsp:cNvPr id="0" name=""/>
        <dsp:cNvSpPr/>
      </dsp:nvSpPr>
      <dsp:spPr>
        <a:xfrm>
          <a:off x="4635853" y="151666"/>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639412"/>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t>EDA</a:t>
          </a:r>
        </a:p>
      </dsp:txBody>
      <dsp:txXfrm>
        <a:off x="3632774" y="1639412"/>
        <a:ext cx="3088125" cy="463218"/>
      </dsp:txXfrm>
    </dsp:sp>
    <dsp:sp modelId="{7CD40649-A74C-4AD8-B9D0-2573A1955C91}">
      <dsp:nvSpPr>
        <dsp:cNvPr id="0" name=""/>
        <dsp:cNvSpPr/>
      </dsp:nvSpPr>
      <dsp:spPr>
        <a:xfrm>
          <a:off x="3632774" y="2169476"/>
          <a:ext cx="3088125" cy="1587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Visualizations</a:t>
          </a:r>
        </a:p>
        <a:p>
          <a:pPr marL="0" lvl="0" indent="0" algn="ctr" defTabSz="755650">
            <a:lnSpc>
              <a:spcPct val="100000"/>
            </a:lnSpc>
            <a:spcBef>
              <a:spcPct val="0"/>
            </a:spcBef>
            <a:spcAft>
              <a:spcPct val="35000"/>
            </a:spcAft>
            <a:buNone/>
          </a:pPr>
          <a:r>
            <a:rPr lang="en-US" sz="1700" kern="1200" dirty="0"/>
            <a:t>Extract insights for decision making</a:t>
          </a:r>
        </a:p>
      </dsp:txBody>
      <dsp:txXfrm>
        <a:off x="3632774" y="2169476"/>
        <a:ext cx="3088125" cy="1587621"/>
      </dsp:txXfrm>
    </dsp:sp>
    <dsp:sp modelId="{B0A3ABD2-C471-4A21-8AEF-3843C86919E1}">
      <dsp:nvSpPr>
        <dsp:cNvPr id="0" name=""/>
        <dsp:cNvSpPr/>
      </dsp:nvSpPr>
      <dsp:spPr>
        <a:xfrm>
          <a:off x="910004" y="152293"/>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639412"/>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t>Machine Learning</a:t>
          </a:r>
        </a:p>
      </dsp:txBody>
      <dsp:txXfrm>
        <a:off x="7261321" y="1639412"/>
        <a:ext cx="3088125" cy="463218"/>
      </dsp:txXfrm>
    </dsp:sp>
    <dsp:sp modelId="{6418EBED-F111-425B-8EE2-06B8B2297A68}">
      <dsp:nvSpPr>
        <dsp:cNvPr id="0" name=""/>
        <dsp:cNvSpPr/>
      </dsp:nvSpPr>
      <dsp:spPr>
        <a:xfrm>
          <a:off x="7261321" y="2169476"/>
          <a:ext cx="3088125" cy="1587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Predict potential failures</a:t>
          </a:r>
        </a:p>
        <a:p>
          <a:pPr marL="0" lvl="0" indent="0" algn="ctr" defTabSz="755650">
            <a:lnSpc>
              <a:spcPct val="100000"/>
            </a:lnSpc>
            <a:spcBef>
              <a:spcPct val="0"/>
            </a:spcBef>
            <a:spcAft>
              <a:spcPct val="35000"/>
            </a:spcAft>
            <a:buNone/>
          </a:pPr>
          <a:r>
            <a:rPr lang="en-US" sz="1700" kern="1200" dirty="0"/>
            <a:t>Select for best accuracy</a:t>
          </a:r>
        </a:p>
        <a:p>
          <a:pPr marL="0" lvl="0" indent="0" algn="ctr" defTabSz="755650">
            <a:lnSpc>
              <a:spcPct val="100000"/>
            </a:lnSpc>
            <a:spcBef>
              <a:spcPct val="0"/>
            </a:spcBef>
            <a:spcAft>
              <a:spcPct val="35000"/>
            </a:spcAft>
            <a:buNone/>
          </a:pPr>
          <a:endParaRPr lang="en-US" sz="1700" kern="1200" dirty="0"/>
        </a:p>
      </dsp:txBody>
      <dsp:txXfrm>
        <a:off x="7261321" y="2169476"/>
        <a:ext cx="3088125" cy="158762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EA1A96-8466-8442-8AF9-2224C7175234}" type="datetimeFigureOut">
              <a:rPr lang="en-US" smtClean="0"/>
              <a:t>3/6/24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ABB12-59D1-744B-B27D-A3130EB3D07F}" type="slidenum">
              <a:rPr lang="en-US" smtClean="0"/>
              <a:t>‹#›</a:t>
            </a:fld>
            <a:endParaRPr lang="en-US"/>
          </a:p>
        </p:txBody>
      </p:sp>
    </p:spTree>
    <p:extLst>
      <p:ext uri="{BB962C8B-B14F-4D97-AF65-F5344CB8AC3E}">
        <p14:creationId xmlns:p14="http://schemas.microsoft.com/office/powerpoint/2010/main" val="252327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ABB12-59D1-744B-B27D-A3130EB3D07F}" type="slidenum">
              <a:rPr lang="en-US" smtClean="0"/>
              <a:t>7</a:t>
            </a:fld>
            <a:endParaRPr lang="en-US"/>
          </a:p>
        </p:txBody>
      </p:sp>
    </p:spTree>
    <p:extLst>
      <p:ext uri="{BB962C8B-B14F-4D97-AF65-F5344CB8AC3E}">
        <p14:creationId xmlns:p14="http://schemas.microsoft.com/office/powerpoint/2010/main" val="177459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ABB12-59D1-744B-B27D-A3130EB3D07F}" type="slidenum">
              <a:rPr lang="en-US" smtClean="0"/>
              <a:t>8</a:t>
            </a:fld>
            <a:endParaRPr lang="en-US"/>
          </a:p>
        </p:txBody>
      </p:sp>
    </p:spTree>
    <p:extLst>
      <p:ext uri="{BB962C8B-B14F-4D97-AF65-F5344CB8AC3E}">
        <p14:creationId xmlns:p14="http://schemas.microsoft.com/office/powerpoint/2010/main" val="1278495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3/6/24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3/6/24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b="1" dirty="0"/>
              <a:t>Predictive Maintenance Report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nSpc>
                <a:spcPts val="4932"/>
              </a:lnSpc>
              <a:spcBef>
                <a:spcPct val="0"/>
              </a:spcBef>
            </a:pPr>
            <a:r>
              <a:rPr lang="en-US" sz="2400" dirty="0">
                <a:solidFill>
                  <a:schemeClr val="tx1">
                    <a:lumMod val="95000"/>
                  </a:schemeClr>
                </a:solidFill>
                <a:latin typeface="Poppins"/>
              </a:rPr>
              <a:t>Presented by: Group 2</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B5A7D-1E15-44FA-ADBE-CB251A616818}"/>
              </a:ext>
            </a:extLst>
          </p:cNvPr>
          <p:cNvSpPr>
            <a:spLocks noGrp="1"/>
          </p:cNvSpPr>
          <p:nvPr>
            <p:ph type="title"/>
          </p:nvPr>
        </p:nvSpPr>
        <p:spPr>
          <a:xfrm>
            <a:off x="913795" y="-259308"/>
            <a:ext cx="10353762" cy="163773"/>
          </a:xfrm>
        </p:spPr>
        <p:txBody>
          <a:bodyPr>
            <a:normAutofit fontScale="90000"/>
          </a:bodyPr>
          <a:lstStyle/>
          <a:p>
            <a:endParaRPr lang="en-NG" dirty="0"/>
          </a:p>
        </p:txBody>
      </p:sp>
      <p:pic>
        <p:nvPicPr>
          <p:cNvPr id="6" name="Content Placeholder 5">
            <a:extLst>
              <a:ext uri="{FF2B5EF4-FFF2-40B4-BE49-F238E27FC236}">
                <a16:creationId xmlns:a16="http://schemas.microsoft.com/office/drawing/2014/main" id="{6E5968C3-2FDF-3B43-8C3B-62A6FCA93F76}"/>
              </a:ext>
            </a:extLst>
          </p:cNvPr>
          <p:cNvPicPr>
            <a:picLocks noGrp="1" noChangeAspect="1"/>
          </p:cNvPicPr>
          <p:nvPr>
            <p:ph sz="half" idx="1"/>
          </p:nvPr>
        </p:nvPicPr>
        <p:blipFill>
          <a:blip r:embed="rId2"/>
          <a:stretch>
            <a:fillRect/>
          </a:stretch>
        </p:blipFill>
        <p:spPr>
          <a:xfrm>
            <a:off x="168322" y="1122932"/>
            <a:ext cx="6328012" cy="4880259"/>
          </a:xfrm>
        </p:spPr>
      </p:pic>
      <p:sp>
        <p:nvSpPr>
          <p:cNvPr id="10" name="Content Placeholder 9">
            <a:extLst>
              <a:ext uri="{FF2B5EF4-FFF2-40B4-BE49-F238E27FC236}">
                <a16:creationId xmlns:a16="http://schemas.microsoft.com/office/drawing/2014/main" id="{081AB8AC-F579-8441-A116-A94FF5681901}"/>
              </a:ext>
            </a:extLst>
          </p:cNvPr>
          <p:cNvSpPr>
            <a:spLocks noGrp="1"/>
          </p:cNvSpPr>
          <p:nvPr>
            <p:ph sz="half" idx="2"/>
          </p:nvPr>
        </p:nvSpPr>
        <p:spPr>
          <a:xfrm>
            <a:off x="6837528" y="2076451"/>
            <a:ext cx="5063320" cy="4283406"/>
          </a:xfrm>
        </p:spPr>
        <p:txBody>
          <a:bodyPr/>
          <a:lstStyle/>
          <a:p>
            <a:r>
              <a:rPr lang="en-US" b="1" dirty="0">
                <a:solidFill>
                  <a:schemeClr val="tx1"/>
                </a:solidFill>
              </a:rPr>
              <a:t>Observations</a:t>
            </a:r>
          </a:p>
          <a:p>
            <a:pPr marL="36900" indent="0" algn="just">
              <a:buNone/>
            </a:pPr>
            <a:r>
              <a:rPr lang="en-US" dirty="0"/>
              <a:t>Both the box plots and the scatter plots do not reveal clear clusters or patterns indicating specific levels of pressure, vibration, or temperature leading to machine failure, it suggests that there may not be a straightforward linear relationship between these variables and the failure indicator.</a:t>
            </a:r>
          </a:p>
        </p:txBody>
      </p:sp>
      <p:sp>
        <p:nvSpPr>
          <p:cNvPr id="11" name="TextBox 10">
            <a:extLst>
              <a:ext uri="{FF2B5EF4-FFF2-40B4-BE49-F238E27FC236}">
                <a16:creationId xmlns:a16="http://schemas.microsoft.com/office/drawing/2014/main" id="{CD57E6E8-D72A-2D4E-A0B2-2DA5EC7AE8CB}"/>
              </a:ext>
            </a:extLst>
          </p:cNvPr>
          <p:cNvSpPr txBox="1"/>
          <p:nvPr/>
        </p:nvSpPr>
        <p:spPr>
          <a:xfrm>
            <a:off x="1617499" y="700920"/>
            <a:ext cx="3429657" cy="307777"/>
          </a:xfrm>
          <a:prstGeom prst="rect">
            <a:avLst/>
          </a:prstGeom>
          <a:noFill/>
        </p:spPr>
        <p:txBody>
          <a:bodyPr wrap="none" rtlCol="0">
            <a:spAutoFit/>
          </a:bodyPr>
          <a:lstStyle/>
          <a:p>
            <a:pPr algn="ctr"/>
            <a:r>
              <a:rPr lang="en-US" sz="1400" dirty="0">
                <a:solidFill>
                  <a:schemeClr val="tx2"/>
                </a:solidFill>
              </a:rPr>
              <a:t>Temperature vs Average Sensor Reading</a:t>
            </a:r>
          </a:p>
        </p:txBody>
      </p:sp>
    </p:spTree>
    <p:extLst>
      <p:ext uri="{BB962C8B-B14F-4D97-AF65-F5344CB8AC3E}">
        <p14:creationId xmlns:p14="http://schemas.microsoft.com/office/powerpoint/2010/main" val="651515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AutoShape 2">
            <a:extLst>
              <a:ext uri="{FF2B5EF4-FFF2-40B4-BE49-F238E27FC236}">
                <a16:creationId xmlns:a16="http://schemas.microsoft.com/office/drawing/2014/main" id="{BA578960-7316-2E40-991B-83919DE33BE5}"/>
              </a:ext>
            </a:extLst>
          </p:cNvPr>
          <p:cNvSpPr/>
          <p:nvPr/>
        </p:nvSpPr>
        <p:spPr>
          <a:xfrm>
            <a:off x="1427262" y="1933365"/>
            <a:ext cx="2671417" cy="734175"/>
          </a:xfrm>
          <a:prstGeom prst="rect">
            <a:avLst/>
          </a:prstGeom>
          <a:solidFill>
            <a:srgbClr val="191919">
              <a:alpha val="3529"/>
            </a:srgbClr>
          </a:solidFill>
        </p:spPr>
      </p:sp>
      <p:sp>
        <p:nvSpPr>
          <p:cNvPr id="82" name="AutoShape 3">
            <a:extLst>
              <a:ext uri="{FF2B5EF4-FFF2-40B4-BE49-F238E27FC236}">
                <a16:creationId xmlns:a16="http://schemas.microsoft.com/office/drawing/2014/main" id="{8D45637B-2CDC-AD4B-AF2F-2BC4F54C4164}"/>
              </a:ext>
            </a:extLst>
          </p:cNvPr>
          <p:cNvSpPr/>
          <p:nvPr/>
        </p:nvSpPr>
        <p:spPr>
          <a:xfrm>
            <a:off x="1427262" y="5595184"/>
            <a:ext cx="5039244" cy="1042461"/>
          </a:xfrm>
          <a:prstGeom prst="rect">
            <a:avLst/>
          </a:prstGeom>
          <a:solidFill>
            <a:srgbClr val="191919">
              <a:alpha val="3529"/>
            </a:srgbClr>
          </a:solidFill>
        </p:spPr>
      </p:sp>
      <p:sp>
        <p:nvSpPr>
          <p:cNvPr id="84" name="AutoShape 5">
            <a:extLst>
              <a:ext uri="{FF2B5EF4-FFF2-40B4-BE49-F238E27FC236}">
                <a16:creationId xmlns:a16="http://schemas.microsoft.com/office/drawing/2014/main" id="{DDF60CE3-C0FF-3946-80A6-5536B466C183}"/>
              </a:ext>
            </a:extLst>
          </p:cNvPr>
          <p:cNvSpPr/>
          <p:nvPr/>
        </p:nvSpPr>
        <p:spPr>
          <a:xfrm>
            <a:off x="2589431" y="4262845"/>
            <a:ext cx="9393685" cy="1744697"/>
          </a:xfrm>
          <a:prstGeom prst="rect">
            <a:avLst/>
          </a:prstGeom>
          <a:solidFill>
            <a:srgbClr val="191919">
              <a:alpha val="3529"/>
            </a:srgbClr>
          </a:solidFill>
        </p:spPr>
      </p:sp>
      <p:sp>
        <p:nvSpPr>
          <p:cNvPr id="85" name="AutoShape 6">
            <a:extLst>
              <a:ext uri="{FF2B5EF4-FFF2-40B4-BE49-F238E27FC236}">
                <a16:creationId xmlns:a16="http://schemas.microsoft.com/office/drawing/2014/main" id="{CBBE9C35-7F50-F44C-BBCF-7B0E298BE7F9}"/>
              </a:ext>
            </a:extLst>
          </p:cNvPr>
          <p:cNvSpPr/>
          <p:nvPr/>
        </p:nvSpPr>
        <p:spPr>
          <a:xfrm>
            <a:off x="11160372" y="971632"/>
            <a:ext cx="1094340" cy="2167096"/>
          </a:xfrm>
          <a:prstGeom prst="rect">
            <a:avLst/>
          </a:prstGeom>
          <a:solidFill>
            <a:srgbClr val="191919">
              <a:alpha val="3529"/>
            </a:srgbClr>
          </a:solidFill>
        </p:spPr>
      </p:sp>
      <p:sp>
        <p:nvSpPr>
          <p:cNvPr id="86" name="AutoShape 7">
            <a:extLst>
              <a:ext uri="{FF2B5EF4-FFF2-40B4-BE49-F238E27FC236}">
                <a16:creationId xmlns:a16="http://schemas.microsoft.com/office/drawing/2014/main" id="{3FACC727-91CF-1A4F-9E8F-2153AFD6FBA6}"/>
              </a:ext>
            </a:extLst>
          </p:cNvPr>
          <p:cNvSpPr/>
          <p:nvPr/>
        </p:nvSpPr>
        <p:spPr>
          <a:xfrm>
            <a:off x="208884" y="1425222"/>
            <a:ext cx="961203" cy="1762631"/>
          </a:xfrm>
          <a:prstGeom prst="rect">
            <a:avLst/>
          </a:prstGeom>
          <a:solidFill>
            <a:srgbClr val="86EAE9"/>
          </a:solidFill>
        </p:spPr>
      </p:sp>
      <p:sp>
        <p:nvSpPr>
          <p:cNvPr id="87" name="AutoShape 8">
            <a:extLst>
              <a:ext uri="{FF2B5EF4-FFF2-40B4-BE49-F238E27FC236}">
                <a16:creationId xmlns:a16="http://schemas.microsoft.com/office/drawing/2014/main" id="{6E2FC077-F9E7-D34B-A901-079D8A9A6601}"/>
              </a:ext>
            </a:extLst>
          </p:cNvPr>
          <p:cNvSpPr/>
          <p:nvPr/>
        </p:nvSpPr>
        <p:spPr>
          <a:xfrm>
            <a:off x="208884" y="3670021"/>
            <a:ext cx="942732" cy="1042461"/>
          </a:xfrm>
          <a:prstGeom prst="rect">
            <a:avLst/>
          </a:prstGeom>
          <a:solidFill>
            <a:srgbClr val="3EDAD8"/>
          </a:solidFill>
        </p:spPr>
        <p:txBody>
          <a:bodyPr/>
          <a:lstStyle/>
          <a:p>
            <a:endParaRPr lang="en-US" dirty="0"/>
          </a:p>
        </p:txBody>
      </p:sp>
      <p:sp>
        <p:nvSpPr>
          <p:cNvPr id="88" name="AutoShape 9">
            <a:extLst>
              <a:ext uri="{FF2B5EF4-FFF2-40B4-BE49-F238E27FC236}">
                <a16:creationId xmlns:a16="http://schemas.microsoft.com/office/drawing/2014/main" id="{2F811162-C3C3-5F47-A023-D71A76BFC889}"/>
              </a:ext>
            </a:extLst>
          </p:cNvPr>
          <p:cNvSpPr/>
          <p:nvPr/>
        </p:nvSpPr>
        <p:spPr>
          <a:xfrm>
            <a:off x="134240" y="4932928"/>
            <a:ext cx="1035847" cy="1704717"/>
          </a:xfrm>
          <a:prstGeom prst="rect">
            <a:avLst/>
          </a:prstGeom>
          <a:solidFill>
            <a:srgbClr val="37C9EF"/>
          </a:solidFill>
        </p:spPr>
      </p:sp>
      <p:sp>
        <p:nvSpPr>
          <p:cNvPr id="89" name="AutoShape 10">
            <a:extLst>
              <a:ext uri="{FF2B5EF4-FFF2-40B4-BE49-F238E27FC236}">
                <a16:creationId xmlns:a16="http://schemas.microsoft.com/office/drawing/2014/main" id="{7C259573-51F9-F347-BD61-7321B3451458}"/>
              </a:ext>
            </a:extLst>
          </p:cNvPr>
          <p:cNvSpPr/>
          <p:nvPr/>
        </p:nvSpPr>
        <p:spPr>
          <a:xfrm>
            <a:off x="4414886" y="3670020"/>
            <a:ext cx="1958548" cy="3187980"/>
          </a:xfrm>
          <a:prstGeom prst="rect">
            <a:avLst/>
          </a:prstGeom>
          <a:solidFill>
            <a:srgbClr val="13538A"/>
          </a:solidFill>
        </p:spPr>
      </p:sp>
      <p:sp>
        <p:nvSpPr>
          <p:cNvPr id="90" name="AutoShape 11">
            <a:extLst>
              <a:ext uri="{FF2B5EF4-FFF2-40B4-BE49-F238E27FC236}">
                <a16:creationId xmlns:a16="http://schemas.microsoft.com/office/drawing/2014/main" id="{5B3E7845-D3F6-C341-A916-54255DACF629}"/>
              </a:ext>
            </a:extLst>
          </p:cNvPr>
          <p:cNvSpPr/>
          <p:nvPr/>
        </p:nvSpPr>
        <p:spPr>
          <a:xfrm>
            <a:off x="4434614" y="1296947"/>
            <a:ext cx="1958548" cy="1962168"/>
          </a:xfrm>
          <a:prstGeom prst="rect">
            <a:avLst/>
          </a:prstGeom>
          <a:solidFill>
            <a:srgbClr val="01A0C4"/>
          </a:solidFill>
        </p:spPr>
      </p:sp>
      <p:sp>
        <p:nvSpPr>
          <p:cNvPr id="91" name="Freeform 12">
            <a:extLst>
              <a:ext uri="{FF2B5EF4-FFF2-40B4-BE49-F238E27FC236}">
                <a16:creationId xmlns:a16="http://schemas.microsoft.com/office/drawing/2014/main" id="{049AA8B9-9989-2D40-A1F7-7C4FAAD9DDE6}"/>
              </a:ext>
            </a:extLst>
          </p:cNvPr>
          <p:cNvSpPr/>
          <p:nvPr/>
        </p:nvSpPr>
        <p:spPr>
          <a:xfrm>
            <a:off x="6600745" y="1168390"/>
            <a:ext cx="4327819" cy="2354095"/>
          </a:xfrm>
          <a:custGeom>
            <a:avLst/>
            <a:gdLst/>
            <a:ahLst/>
            <a:cxnLst/>
            <a:rect l="l" t="t" r="r" b="b"/>
            <a:pathLst>
              <a:path w="4547870" h="2709564">
                <a:moveTo>
                  <a:pt x="0" y="0"/>
                </a:moveTo>
                <a:lnTo>
                  <a:pt x="4547870" y="0"/>
                </a:lnTo>
                <a:lnTo>
                  <a:pt x="4547870" y="2709563"/>
                </a:lnTo>
                <a:lnTo>
                  <a:pt x="0" y="2709563"/>
                </a:lnTo>
                <a:lnTo>
                  <a:pt x="0" y="0"/>
                </a:lnTo>
                <a:close/>
              </a:path>
            </a:pathLst>
          </a:custGeom>
          <a:blipFill>
            <a:blip r:embed="rId2"/>
            <a:stretch>
              <a:fillRect/>
            </a:stretch>
          </a:blipFill>
        </p:spPr>
      </p:sp>
      <p:sp>
        <p:nvSpPr>
          <p:cNvPr id="92" name="Freeform 13">
            <a:extLst>
              <a:ext uri="{FF2B5EF4-FFF2-40B4-BE49-F238E27FC236}">
                <a16:creationId xmlns:a16="http://schemas.microsoft.com/office/drawing/2014/main" id="{7C32C34A-58CA-384F-8C3B-E888CC2ACAC0}"/>
              </a:ext>
            </a:extLst>
          </p:cNvPr>
          <p:cNvSpPr/>
          <p:nvPr/>
        </p:nvSpPr>
        <p:spPr>
          <a:xfrm>
            <a:off x="6600745" y="3714979"/>
            <a:ext cx="4345183" cy="2948014"/>
          </a:xfrm>
          <a:custGeom>
            <a:avLst/>
            <a:gdLst/>
            <a:ahLst/>
            <a:cxnLst/>
            <a:rect l="l" t="t" r="r" b="b"/>
            <a:pathLst>
              <a:path w="5952342" h="3235481">
                <a:moveTo>
                  <a:pt x="0" y="0"/>
                </a:moveTo>
                <a:lnTo>
                  <a:pt x="5952342" y="0"/>
                </a:lnTo>
                <a:lnTo>
                  <a:pt x="5952342" y="3235481"/>
                </a:lnTo>
                <a:lnTo>
                  <a:pt x="0" y="3235481"/>
                </a:lnTo>
                <a:lnTo>
                  <a:pt x="0" y="0"/>
                </a:lnTo>
                <a:close/>
              </a:path>
            </a:pathLst>
          </a:custGeom>
          <a:blipFill>
            <a:blip r:embed="rId3"/>
            <a:stretch>
              <a:fillRect/>
            </a:stretch>
          </a:blipFill>
        </p:spPr>
      </p:sp>
      <p:sp>
        <p:nvSpPr>
          <p:cNvPr id="93" name="TextBox 14">
            <a:extLst>
              <a:ext uri="{FF2B5EF4-FFF2-40B4-BE49-F238E27FC236}">
                <a16:creationId xmlns:a16="http://schemas.microsoft.com/office/drawing/2014/main" id="{77AC2847-F2C6-A848-B984-690F6BE16AFC}"/>
              </a:ext>
            </a:extLst>
          </p:cNvPr>
          <p:cNvSpPr txBox="1"/>
          <p:nvPr/>
        </p:nvSpPr>
        <p:spPr>
          <a:xfrm>
            <a:off x="2704991" y="290476"/>
            <a:ext cx="8455381" cy="572262"/>
          </a:xfrm>
          <a:prstGeom prst="rect">
            <a:avLst/>
          </a:prstGeom>
        </p:spPr>
        <p:txBody>
          <a:bodyPr lIns="0" tIns="0" rIns="0" bIns="0" rtlCol="0" anchor="t">
            <a:spAutoFit/>
          </a:bodyPr>
          <a:lstStyle/>
          <a:p>
            <a:pPr algn="ctr">
              <a:lnSpc>
                <a:spcPts val="4464"/>
              </a:lnSpc>
            </a:pPr>
            <a:r>
              <a:rPr lang="en-US" sz="3600" spc="21" dirty="0">
                <a:latin typeface="Maven Pro Bold"/>
              </a:rPr>
              <a:t>FINDINGS FROM DATA EXPLORATION</a:t>
            </a:r>
          </a:p>
        </p:txBody>
      </p:sp>
      <p:sp>
        <p:nvSpPr>
          <p:cNvPr id="94" name="TextBox 15">
            <a:extLst>
              <a:ext uri="{FF2B5EF4-FFF2-40B4-BE49-F238E27FC236}">
                <a16:creationId xmlns:a16="http://schemas.microsoft.com/office/drawing/2014/main" id="{382CF6FF-4C67-5C4C-BBAF-064675639863}"/>
              </a:ext>
            </a:extLst>
          </p:cNvPr>
          <p:cNvSpPr txBox="1"/>
          <p:nvPr/>
        </p:nvSpPr>
        <p:spPr>
          <a:xfrm>
            <a:off x="1170087" y="1946956"/>
            <a:ext cx="2864506" cy="349455"/>
          </a:xfrm>
          <a:prstGeom prst="rect">
            <a:avLst/>
          </a:prstGeom>
        </p:spPr>
        <p:txBody>
          <a:bodyPr lIns="0" tIns="0" rIns="0" bIns="0" rtlCol="0" anchor="t">
            <a:spAutoFit/>
          </a:bodyPr>
          <a:lstStyle/>
          <a:p>
            <a:pPr algn="ctr">
              <a:lnSpc>
                <a:spcPts val="3006"/>
              </a:lnSpc>
            </a:pPr>
            <a:r>
              <a:rPr lang="en-US" sz="1800" dirty="0">
                <a:latin typeface="Maven Pro"/>
              </a:rPr>
              <a:t>System failure recorded </a:t>
            </a:r>
          </a:p>
        </p:txBody>
      </p:sp>
      <p:sp>
        <p:nvSpPr>
          <p:cNvPr id="95" name="TextBox 16">
            <a:extLst>
              <a:ext uri="{FF2B5EF4-FFF2-40B4-BE49-F238E27FC236}">
                <a16:creationId xmlns:a16="http://schemas.microsoft.com/office/drawing/2014/main" id="{17F5BFE1-EA26-8A4F-B3E6-E692F81665E6}"/>
              </a:ext>
            </a:extLst>
          </p:cNvPr>
          <p:cNvSpPr txBox="1"/>
          <p:nvPr/>
        </p:nvSpPr>
        <p:spPr>
          <a:xfrm>
            <a:off x="1170087" y="3890467"/>
            <a:ext cx="2671417" cy="749808"/>
          </a:xfrm>
          <a:prstGeom prst="rect">
            <a:avLst/>
          </a:prstGeom>
        </p:spPr>
        <p:txBody>
          <a:bodyPr wrap="square" lIns="0" tIns="0" rIns="0" bIns="0" rtlCol="0" anchor="t">
            <a:spAutoFit/>
          </a:bodyPr>
          <a:lstStyle/>
          <a:p>
            <a:pPr algn="ctr">
              <a:lnSpc>
                <a:spcPts val="3006"/>
              </a:lnSpc>
            </a:pPr>
            <a:r>
              <a:rPr lang="en-US" sz="1800" dirty="0">
                <a:latin typeface="Maven Pro"/>
              </a:rPr>
              <a:t>Machine Reading when failure occur</a:t>
            </a:r>
          </a:p>
        </p:txBody>
      </p:sp>
      <p:sp>
        <p:nvSpPr>
          <p:cNvPr id="96" name="TextBox 17">
            <a:extLst>
              <a:ext uri="{FF2B5EF4-FFF2-40B4-BE49-F238E27FC236}">
                <a16:creationId xmlns:a16="http://schemas.microsoft.com/office/drawing/2014/main" id="{51C2693B-A84B-C640-9ACD-4EECDB24E16B}"/>
              </a:ext>
            </a:extLst>
          </p:cNvPr>
          <p:cNvSpPr txBox="1"/>
          <p:nvPr/>
        </p:nvSpPr>
        <p:spPr>
          <a:xfrm>
            <a:off x="1561502" y="5561054"/>
            <a:ext cx="2473091" cy="349455"/>
          </a:xfrm>
          <a:prstGeom prst="rect">
            <a:avLst/>
          </a:prstGeom>
        </p:spPr>
        <p:txBody>
          <a:bodyPr wrap="square" lIns="0" tIns="0" rIns="0" bIns="0" rtlCol="0" anchor="t">
            <a:spAutoFit/>
          </a:bodyPr>
          <a:lstStyle/>
          <a:p>
            <a:pPr algn="ctr">
              <a:lnSpc>
                <a:spcPts val="3006"/>
              </a:lnSpc>
            </a:pPr>
            <a:r>
              <a:rPr lang="en-US" sz="1800" dirty="0">
                <a:latin typeface="Maven Pro"/>
              </a:rPr>
              <a:t>Average weekly failure</a:t>
            </a:r>
          </a:p>
        </p:txBody>
      </p:sp>
      <p:sp>
        <p:nvSpPr>
          <p:cNvPr id="97" name="TextBox 18">
            <a:extLst>
              <a:ext uri="{FF2B5EF4-FFF2-40B4-BE49-F238E27FC236}">
                <a16:creationId xmlns:a16="http://schemas.microsoft.com/office/drawing/2014/main" id="{3FB3F069-D071-5E47-A7F8-190DB082DA7A}"/>
              </a:ext>
            </a:extLst>
          </p:cNvPr>
          <p:cNvSpPr txBox="1"/>
          <p:nvPr/>
        </p:nvSpPr>
        <p:spPr>
          <a:xfrm>
            <a:off x="281909" y="1933365"/>
            <a:ext cx="824092" cy="461665"/>
          </a:xfrm>
          <a:prstGeom prst="rect">
            <a:avLst/>
          </a:prstGeom>
        </p:spPr>
        <p:txBody>
          <a:bodyPr wrap="square" lIns="0" tIns="0" rIns="0" bIns="0" rtlCol="0" anchor="t">
            <a:spAutoFit/>
          </a:bodyPr>
          <a:lstStyle/>
          <a:p>
            <a:pPr algn="ctr">
              <a:lnSpc>
                <a:spcPts val="3600"/>
              </a:lnSpc>
            </a:pPr>
            <a:r>
              <a:rPr lang="en-US" sz="3000" dirty="0">
                <a:solidFill>
                  <a:schemeClr val="bg1"/>
                </a:solidFill>
                <a:latin typeface="Maven Pro Bold"/>
              </a:rPr>
              <a:t>5%</a:t>
            </a:r>
          </a:p>
        </p:txBody>
      </p:sp>
      <p:sp>
        <p:nvSpPr>
          <p:cNvPr id="98" name="TextBox 19">
            <a:extLst>
              <a:ext uri="{FF2B5EF4-FFF2-40B4-BE49-F238E27FC236}">
                <a16:creationId xmlns:a16="http://schemas.microsoft.com/office/drawing/2014/main" id="{4CB3A22F-6FE2-5F40-971E-4F3AFD967EBA}"/>
              </a:ext>
            </a:extLst>
          </p:cNvPr>
          <p:cNvSpPr txBox="1"/>
          <p:nvPr/>
        </p:nvSpPr>
        <p:spPr>
          <a:xfrm>
            <a:off x="208884" y="3890467"/>
            <a:ext cx="942732" cy="461665"/>
          </a:xfrm>
          <a:prstGeom prst="rect">
            <a:avLst/>
          </a:prstGeom>
        </p:spPr>
        <p:txBody>
          <a:bodyPr wrap="square" lIns="0" tIns="0" rIns="0" bIns="0" rtlCol="0" anchor="t">
            <a:spAutoFit/>
          </a:bodyPr>
          <a:lstStyle/>
          <a:p>
            <a:pPr algn="ctr">
              <a:lnSpc>
                <a:spcPts val="3600"/>
              </a:lnSpc>
            </a:pPr>
            <a:r>
              <a:rPr lang="en-US" sz="3000" dirty="0">
                <a:solidFill>
                  <a:schemeClr val="bg1"/>
                </a:solidFill>
                <a:latin typeface="Maven Pro Bold"/>
              </a:rPr>
              <a:t>0-10</a:t>
            </a:r>
          </a:p>
        </p:txBody>
      </p:sp>
      <p:sp>
        <p:nvSpPr>
          <p:cNvPr id="99" name="TextBox 20">
            <a:extLst>
              <a:ext uri="{FF2B5EF4-FFF2-40B4-BE49-F238E27FC236}">
                <a16:creationId xmlns:a16="http://schemas.microsoft.com/office/drawing/2014/main" id="{FD797A80-17D1-6D4F-9F74-6B4662E872AB}"/>
              </a:ext>
            </a:extLst>
          </p:cNvPr>
          <p:cNvSpPr txBox="1"/>
          <p:nvPr/>
        </p:nvSpPr>
        <p:spPr>
          <a:xfrm>
            <a:off x="-64050" y="5576551"/>
            <a:ext cx="1338861" cy="461665"/>
          </a:xfrm>
          <a:prstGeom prst="rect">
            <a:avLst/>
          </a:prstGeom>
        </p:spPr>
        <p:txBody>
          <a:bodyPr wrap="square" lIns="0" tIns="0" rIns="0" bIns="0" rtlCol="0" anchor="t">
            <a:spAutoFit/>
          </a:bodyPr>
          <a:lstStyle/>
          <a:p>
            <a:pPr algn="ctr">
              <a:lnSpc>
                <a:spcPts val="3600"/>
              </a:lnSpc>
            </a:pPr>
            <a:r>
              <a:rPr lang="en-US" sz="3000" dirty="0">
                <a:solidFill>
                  <a:schemeClr val="bg1"/>
                </a:solidFill>
                <a:latin typeface="Maven Pro Bold"/>
              </a:rPr>
              <a:t>8</a:t>
            </a:r>
          </a:p>
        </p:txBody>
      </p:sp>
      <p:sp>
        <p:nvSpPr>
          <p:cNvPr id="100" name="TextBox 21">
            <a:extLst>
              <a:ext uri="{FF2B5EF4-FFF2-40B4-BE49-F238E27FC236}">
                <a16:creationId xmlns:a16="http://schemas.microsoft.com/office/drawing/2014/main" id="{AD6AA5A8-41CB-E84B-9EFA-6ECBB9E5B079}"/>
              </a:ext>
            </a:extLst>
          </p:cNvPr>
          <p:cNvSpPr txBox="1"/>
          <p:nvPr/>
        </p:nvSpPr>
        <p:spPr>
          <a:xfrm>
            <a:off x="4891915" y="4699159"/>
            <a:ext cx="1149862" cy="1000274"/>
          </a:xfrm>
          <a:prstGeom prst="rect">
            <a:avLst/>
          </a:prstGeom>
        </p:spPr>
        <p:txBody>
          <a:bodyPr wrap="square" lIns="0" tIns="0" rIns="0" bIns="0" rtlCol="0" anchor="t">
            <a:spAutoFit/>
          </a:bodyPr>
          <a:lstStyle/>
          <a:p>
            <a:pPr>
              <a:lnSpc>
                <a:spcPts val="2640"/>
              </a:lnSpc>
            </a:pPr>
            <a:r>
              <a:rPr lang="en-US" sz="2200" dirty="0">
                <a:solidFill>
                  <a:srgbClr val="F6F6F6"/>
                </a:solidFill>
                <a:latin typeface="Maven Pro Bold"/>
              </a:rPr>
              <a:t>WEEKLY MACHINE FAILURE</a:t>
            </a:r>
          </a:p>
        </p:txBody>
      </p:sp>
      <p:sp>
        <p:nvSpPr>
          <p:cNvPr id="101" name="TextBox 22">
            <a:extLst>
              <a:ext uri="{FF2B5EF4-FFF2-40B4-BE49-F238E27FC236}">
                <a16:creationId xmlns:a16="http://schemas.microsoft.com/office/drawing/2014/main" id="{62AC328E-F978-FB4E-ABDD-0F58EA4D0C61}"/>
              </a:ext>
            </a:extLst>
          </p:cNvPr>
          <p:cNvSpPr txBox="1"/>
          <p:nvPr/>
        </p:nvSpPr>
        <p:spPr>
          <a:xfrm>
            <a:off x="4603630" y="1582185"/>
            <a:ext cx="1492370" cy="964303"/>
          </a:xfrm>
          <a:prstGeom prst="rect">
            <a:avLst/>
          </a:prstGeom>
        </p:spPr>
        <p:txBody>
          <a:bodyPr wrap="square" lIns="0" tIns="0" rIns="0" bIns="0" rtlCol="0" anchor="t">
            <a:spAutoFit/>
          </a:bodyPr>
          <a:lstStyle/>
          <a:p>
            <a:pPr>
              <a:lnSpc>
                <a:spcPts val="2640"/>
              </a:lnSpc>
            </a:pPr>
            <a:r>
              <a:rPr lang="en-US" sz="1600" dirty="0">
                <a:solidFill>
                  <a:srgbClr val="F6F6F6"/>
                </a:solidFill>
                <a:latin typeface="Maven Pro Bold"/>
              </a:rPr>
              <a:t>TIME IN THE DAY WHEN FAILURE OCCUR</a:t>
            </a:r>
          </a:p>
        </p:txBody>
      </p:sp>
      <p:sp>
        <p:nvSpPr>
          <p:cNvPr id="102" name="TextBox 23">
            <a:extLst>
              <a:ext uri="{FF2B5EF4-FFF2-40B4-BE49-F238E27FC236}">
                <a16:creationId xmlns:a16="http://schemas.microsoft.com/office/drawing/2014/main" id="{07658035-155B-EE4B-B913-245E7DD06A3A}"/>
              </a:ext>
            </a:extLst>
          </p:cNvPr>
          <p:cNvSpPr txBox="1"/>
          <p:nvPr/>
        </p:nvSpPr>
        <p:spPr>
          <a:xfrm>
            <a:off x="11039001" y="4941107"/>
            <a:ext cx="1054552" cy="858505"/>
          </a:xfrm>
          <a:prstGeom prst="rect">
            <a:avLst/>
          </a:prstGeom>
        </p:spPr>
        <p:txBody>
          <a:bodyPr wrap="square" lIns="0" tIns="0" rIns="0" bIns="0" rtlCol="0" anchor="t">
            <a:spAutoFit/>
          </a:bodyPr>
          <a:lstStyle/>
          <a:p>
            <a:pPr algn="ctr">
              <a:lnSpc>
                <a:spcPts val="2267"/>
              </a:lnSpc>
            </a:pPr>
            <a:r>
              <a:rPr lang="en-US" sz="1400" dirty="0">
                <a:latin typeface="Maven Pro"/>
              </a:rPr>
              <a:t>line chart featuring weekly failure</a:t>
            </a:r>
          </a:p>
        </p:txBody>
      </p:sp>
      <p:sp>
        <p:nvSpPr>
          <p:cNvPr id="103" name="TextBox 24">
            <a:extLst>
              <a:ext uri="{FF2B5EF4-FFF2-40B4-BE49-F238E27FC236}">
                <a16:creationId xmlns:a16="http://schemas.microsoft.com/office/drawing/2014/main" id="{A3F23586-8139-1E45-B5F3-235EC51F6555}"/>
              </a:ext>
            </a:extLst>
          </p:cNvPr>
          <p:cNvSpPr txBox="1"/>
          <p:nvPr/>
        </p:nvSpPr>
        <p:spPr>
          <a:xfrm>
            <a:off x="11021913" y="1674383"/>
            <a:ext cx="1401055" cy="720647"/>
          </a:xfrm>
          <a:prstGeom prst="rect">
            <a:avLst/>
          </a:prstGeom>
        </p:spPr>
        <p:txBody>
          <a:bodyPr wrap="square" lIns="0" tIns="0" rIns="0" bIns="0" rtlCol="0" anchor="t">
            <a:spAutoFit/>
          </a:bodyPr>
          <a:lstStyle/>
          <a:p>
            <a:pPr>
              <a:lnSpc>
                <a:spcPts val="3006"/>
              </a:lnSpc>
            </a:pPr>
            <a:r>
              <a:rPr lang="en-US" sz="1400" dirty="0">
                <a:latin typeface="Maven Pro"/>
              </a:rPr>
              <a:t>Sum of hourly failure over time</a:t>
            </a:r>
          </a:p>
        </p:txBody>
      </p:sp>
      <p:sp>
        <p:nvSpPr>
          <p:cNvPr id="104" name="TextBox 103">
            <a:extLst>
              <a:ext uri="{FF2B5EF4-FFF2-40B4-BE49-F238E27FC236}">
                <a16:creationId xmlns:a16="http://schemas.microsoft.com/office/drawing/2014/main" id="{796E25BA-38ED-814C-8939-C3B134A5BCA4}"/>
              </a:ext>
            </a:extLst>
          </p:cNvPr>
          <p:cNvSpPr txBox="1"/>
          <p:nvPr/>
        </p:nvSpPr>
        <p:spPr>
          <a:xfrm>
            <a:off x="6840315" y="482147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19901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F177-F17D-4FB9-84CD-2E1D68BBFDB6}"/>
              </a:ext>
            </a:extLst>
          </p:cNvPr>
          <p:cNvSpPr>
            <a:spLocks noGrp="1"/>
          </p:cNvSpPr>
          <p:nvPr>
            <p:ph type="title"/>
          </p:nvPr>
        </p:nvSpPr>
        <p:spPr>
          <a:xfrm>
            <a:off x="913795" y="438151"/>
            <a:ext cx="10353762" cy="1257300"/>
          </a:xfrm>
        </p:spPr>
        <p:txBody>
          <a:bodyPr>
            <a:normAutofit fontScale="90000"/>
          </a:bodyPr>
          <a:lstStyle/>
          <a:p>
            <a:r>
              <a:rPr lang="en-US" sz="6600" b="1" dirty="0">
                <a:solidFill>
                  <a:schemeClr val="tx1"/>
                </a:solidFill>
                <a:latin typeface="Angsana New" panose="02020603050405020304" pitchFamily="18" charset="-34"/>
                <a:cs typeface="Angsana New" panose="02020603050405020304" pitchFamily="18" charset="-34"/>
              </a:rPr>
              <a:t>Machine Learning</a:t>
            </a:r>
            <a:br>
              <a:rPr lang="en-US" b="1" dirty="0">
                <a:solidFill>
                  <a:schemeClr val="tx1"/>
                </a:solidFill>
              </a:rPr>
            </a:br>
            <a:r>
              <a:rPr lang="en-US" sz="3100" i="1" dirty="0">
                <a:solidFill>
                  <a:schemeClr val="tx1"/>
                </a:solidFill>
                <a:latin typeface="Angsana New" panose="02020603050405020304" pitchFamily="18" charset="-34"/>
                <a:cs typeface="Angsana New" panose="02020603050405020304" pitchFamily="18" charset="-34"/>
              </a:rPr>
              <a:t>(Leveraging Advanced Analytics for Proactive Equipment Management Through Predictive Maintenance)</a:t>
            </a:r>
            <a:endParaRPr lang="en-NG" sz="3100" i="1" dirty="0">
              <a:solidFill>
                <a:schemeClr val="tx1"/>
              </a:solidFill>
              <a:latin typeface="Angsana New" panose="02020603050405020304" pitchFamily="18" charset="-34"/>
              <a:cs typeface="Angsana New" panose="02020603050405020304" pitchFamily="18" charset="-34"/>
            </a:endParaRPr>
          </a:p>
        </p:txBody>
      </p:sp>
      <p:sp>
        <p:nvSpPr>
          <p:cNvPr id="5" name="Content Placeholder 4">
            <a:extLst>
              <a:ext uri="{FF2B5EF4-FFF2-40B4-BE49-F238E27FC236}">
                <a16:creationId xmlns:a16="http://schemas.microsoft.com/office/drawing/2014/main" id="{A1E9C5A8-B8DA-47A8-B067-D0C90EC610E6}"/>
              </a:ext>
            </a:extLst>
          </p:cNvPr>
          <p:cNvSpPr>
            <a:spLocks noGrp="1"/>
          </p:cNvSpPr>
          <p:nvPr>
            <p:ph idx="1"/>
          </p:nvPr>
        </p:nvSpPr>
        <p:spPr>
          <a:xfrm>
            <a:off x="913795" y="2076450"/>
            <a:ext cx="10353762" cy="4343399"/>
          </a:xfrm>
        </p:spPr>
        <p:txBody>
          <a:bodyPr>
            <a:normAutofit/>
          </a:bodyPr>
          <a:lstStyle/>
          <a:p>
            <a:pPr algn="just"/>
            <a:r>
              <a:rPr lang="en-US" dirty="0"/>
              <a:t> Predictive maintenance is an advanced approach that employs machine learning algorithms to analyze equipment data and predict potential failures before they occur.</a:t>
            </a:r>
          </a:p>
          <a:p>
            <a:pPr algn="just"/>
            <a:r>
              <a:rPr lang="en-US" dirty="0"/>
              <a:t>Unlike the visuals that could not reveal a linear relationship between the features of the dataset, Machine learning offers more advanced techniques for detecting patterns and relationships that are non-linear.</a:t>
            </a:r>
          </a:p>
          <a:p>
            <a:pPr algn="just"/>
            <a:r>
              <a:rPr lang="en-US" dirty="0"/>
              <a:t>Predictive maintenance, powered by machine learning, emerges as a strategic tool for organizations aiming to enhance equipment reliability, reduce costs, and elevate overall operational efficiency.</a:t>
            </a:r>
            <a:endParaRPr lang="en-NG" dirty="0"/>
          </a:p>
        </p:txBody>
      </p:sp>
    </p:spTree>
    <p:extLst>
      <p:ext uri="{BB962C8B-B14F-4D97-AF65-F5344CB8AC3E}">
        <p14:creationId xmlns:p14="http://schemas.microsoft.com/office/powerpoint/2010/main" val="1776151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F177-F17D-4FB9-84CD-2E1D68BBFDB6}"/>
              </a:ext>
            </a:extLst>
          </p:cNvPr>
          <p:cNvSpPr>
            <a:spLocks noGrp="1"/>
          </p:cNvSpPr>
          <p:nvPr>
            <p:ph type="title"/>
          </p:nvPr>
        </p:nvSpPr>
        <p:spPr>
          <a:xfrm flipV="1">
            <a:off x="6701050" y="-1924335"/>
            <a:ext cx="4476466" cy="1187355"/>
          </a:xfrm>
        </p:spPr>
        <p:txBody>
          <a:bodyPr>
            <a:normAutofit/>
          </a:bodyPr>
          <a:lstStyle/>
          <a:p>
            <a:endParaRPr lang="en-US" sz="3000" b="1" dirty="0">
              <a:latin typeface="Angsana New" panose="02020603050405020304" pitchFamily="18" charset="-34"/>
              <a:cs typeface="Angsana New" panose="02020603050405020304" pitchFamily="18" charset="-34"/>
            </a:endParaRPr>
          </a:p>
        </p:txBody>
      </p:sp>
      <p:sp>
        <p:nvSpPr>
          <p:cNvPr id="5" name="Content Placeholder 4">
            <a:extLst>
              <a:ext uri="{FF2B5EF4-FFF2-40B4-BE49-F238E27FC236}">
                <a16:creationId xmlns:a16="http://schemas.microsoft.com/office/drawing/2014/main" id="{A1E9C5A8-B8DA-47A8-B067-D0C90EC610E6}"/>
              </a:ext>
            </a:extLst>
          </p:cNvPr>
          <p:cNvSpPr>
            <a:spLocks noGrp="1"/>
          </p:cNvSpPr>
          <p:nvPr>
            <p:ph idx="1"/>
          </p:nvPr>
        </p:nvSpPr>
        <p:spPr>
          <a:xfrm>
            <a:off x="736979" y="232012"/>
            <a:ext cx="10768083" cy="6523630"/>
          </a:xfrm>
        </p:spPr>
        <p:txBody>
          <a:bodyPr>
            <a:normAutofit/>
          </a:bodyPr>
          <a:lstStyle/>
          <a:p>
            <a:pPr marL="36900" indent="0" algn="just">
              <a:buNone/>
            </a:pPr>
            <a:r>
              <a:rPr lang="en-US" sz="1800" b="1" u="sng" dirty="0">
                <a:cs typeface="Angsana New" panose="02020603050405020304" pitchFamily="18" charset="-34"/>
              </a:rPr>
              <a:t>Importance of Predictive Maintenance:</a:t>
            </a:r>
            <a:endParaRPr lang="en-US" sz="1800" b="1" u="sng" dirty="0"/>
          </a:p>
          <a:p>
            <a:pPr algn="just"/>
            <a:r>
              <a:rPr lang="en-US" sz="1800" dirty="0"/>
              <a:t>Minimizes Unexpected Downtime</a:t>
            </a:r>
          </a:p>
          <a:p>
            <a:pPr algn="just"/>
            <a:r>
              <a:rPr lang="en-US" sz="1800" dirty="0"/>
              <a:t>Reduces Maintenance Costs </a:t>
            </a:r>
          </a:p>
          <a:p>
            <a:pPr algn="just"/>
            <a:r>
              <a:rPr lang="en-US" sz="1800" dirty="0"/>
              <a:t>Enhances Operational Efficiency</a:t>
            </a:r>
          </a:p>
          <a:p>
            <a:pPr marL="36900" indent="0" algn="just">
              <a:buNone/>
            </a:pPr>
            <a:r>
              <a:rPr lang="en-US" sz="1800" b="1" u="sng" dirty="0"/>
              <a:t>Benefits of Machine Learning in Predictive Maintenance:</a:t>
            </a:r>
          </a:p>
          <a:p>
            <a:pPr algn="just"/>
            <a:r>
              <a:rPr lang="en-US" sz="1800" dirty="0"/>
              <a:t>Early Fault Detection</a:t>
            </a:r>
          </a:p>
          <a:p>
            <a:pPr algn="just"/>
            <a:r>
              <a:rPr lang="en-US" sz="1800" dirty="0"/>
              <a:t>Data-Driven Decision-Making</a:t>
            </a:r>
          </a:p>
          <a:p>
            <a:pPr algn="just"/>
            <a:r>
              <a:rPr lang="en-US" sz="1800" dirty="0"/>
              <a:t>Adaptability to Varied Equipment</a:t>
            </a:r>
          </a:p>
          <a:p>
            <a:pPr marL="36900" indent="0" algn="just">
              <a:buNone/>
            </a:pPr>
            <a:endParaRPr lang="en-US" sz="1800" b="1" dirty="0"/>
          </a:p>
          <a:p>
            <a:pPr marL="36900" indent="0" algn="just">
              <a:buNone/>
            </a:pPr>
            <a:r>
              <a:rPr lang="en-US" sz="1800" b="1" u="sng" dirty="0"/>
              <a:t>Challenges Addressed by Predictive Maintenance:</a:t>
            </a:r>
          </a:p>
          <a:p>
            <a:pPr algn="just"/>
            <a:r>
              <a:rPr lang="en-US" sz="1800" dirty="0"/>
              <a:t>Shifts maintenance strategies from reactive, post-failure responses to proactive, preventive measures.</a:t>
            </a:r>
          </a:p>
          <a:p>
            <a:pPr algn="just"/>
            <a:r>
              <a:rPr lang="en-US" sz="1800" dirty="0"/>
              <a:t>Allocates resources efficiently by prioritizing maintenance tasks based on predicted criticality.</a:t>
            </a:r>
          </a:p>
          <a:p>
            <a:pPr algn="just"/>
            <a:r>
              <a:rPr lang="en-US" sz="1800" dirty="0"/>
              <a:t>Identifies and addresses issues before they escalate, contributing to longer equipment lifespan.</a:t>
            </a:r>
          </a:p>
          <a:p>
            <a:pPr marL="36900" indent="0" algn="just">
              <a:buNone/>
            </a:pPr>
            <a:endParaRPr lang="en-US" sz="1800" u="sng" dirty="0"/>
          </a:p>
          <a:p>
            <a:pPr marL="36900" indent="0" algn="just">
              <a:buNone/>
            </a:pPr>
            <a:endParaRPr lang="en-US" sz="1800" dirty="0"/>
          </a:p>
        </p:txBody>
      </p:sp>
    </p:spTree>
    <p:extLst>
      <p:ext uri="{BB962C8B-B14F-4D97-AF65-F5344CB8AC3E}">
        <p14:creationId xmlns:p14="http://schemas.microsoft.com/office/powerpoint/2010/main" val="1480273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F177-F17D-4FB9-84CD-2E1D68BBFDB6}"/>
              </a:ext>
            </a:extLst>
          </p:cNvPr>
          <p:cNvSpPr>
            <a:spLocks noGrp="1"/>
          </p:cNvSpPr>
          <p:nvPr>
            <p:ph type="title"/>
          </p:nvPr>
        </p:nvSpPr>
        <p:spPr>
          <a:xfrm flipV="1">
            <a:off x="6701050" y="-1924335"/>
            <a:ext cx="4476466" cy="1187355"/>
          </a:xfrm>
        </p:spPr>
        <p:txBody>
          <a:bodyPr>
            <a:normAutofit/>
          </a:bodyPr>
          <a:lstStyle/>
          <a:p>
            <a:endParaRPr lang="en-US" sz="3000" b="1" dirty="0">
              <a:latin typeface="Angsana New" panose="02020603050405020304" pitchFamily="18" charset="-34"/>
              <a:cs typeface="Angsana New" panose="02020603050405020304" pitchFamily="18" charset="-34"/>
            </a:endParaRPr>
          </a:p>
        </p:txBody>
      </p:sp>
      <p:sp>
        <p:nvSpPr>
          <p:cNvPr id="5" name="Content Placeholder 4">
            <a:extLst>
              <a:ext uri="{FF2B5EF4-FFF2-40B4-BE49-F238E27FC236}">
                <a16:creationId xmlns:a16="http://schemas.microsoft.com/office/drawing/2014/main" id="{A1E9C5A8-B8DA-47A8-B067-D0C90EC610E6}"/>
              </a:ext>
            </a:extLst>
          </p:cNvPr>
          <p:cNvSpPr>
            <a:spLocks noGrp="1"/>
          </p:cNvSpPr>
          <p:nvPr>
            <p:ph idx="1"/>
          </p:nvPr>
        </p:nvSpPr>
        <p:spPr>
          <a:xfrm>
            <a:off x="150126" y="1392072"/>
            <a:ext cx="4503761" cy="3070746"/>
          </a:xfrm>
        </p:spPr>
        <p:txBody>
          <a:bodyPr>
            <a:normAutofit/>
          </a:bodyPr>
          <a:lstStyle/>
          <a:p>
            <a:pPr marL="36900" indent="0">
              <a:buNone/>
            </a:pPr>
            <a:r>
              <a:rPr lang="en-US" sz="1700" b="1" u="sng" dirty="0"/>
              <a:t>Selected Model – Random Forest</a:t>
            </a:r>
          </a:p>
          <a:p>
            <a:r>
              <a:rPr lang="en-US" sz="1700" dirty="0"/>
              <a:t>Accuracy: ['</a:t>
            </a:r>
            <a:r>
              <a:rPr lang="en-US" sz="1800" dirty="0"/>
              <a:t>94.44</a:t>
            </a:r>
            <a:r>
              <a:rPr lang="en-US" sz="1700" dirty="0"/>
              <a:t>%']</a:t>
            </a:r>
          </a:p>
          <a:p>
            <a:r>
              <a:rPr lang="en-US" sz="1700" dirty="0"/>
              <a:t>Precision: ['</a:t>
            </a:r>
            <a:r>
              <a:rPr lang="en-US" sz="1800" dirty="0"/>
              <a:t>93.6</a:t>
            </a:r>
            <a:r>
              <a:rPr lang="en-US" sz="1700" dirty="0"/>
              <a:t>%']</a:t>
            </a:r>
          </a:p>
          <a:p>
            <a:r>
              <a:rPr lang="en-US" sz="1700" dirty="0"/>
              <a:t>Recall: [‘95.4%']</a:t>
            </a:r>
          </a:p>
          <a:p>
            <a:r>
              <a:rPr lang="en-US" sz="1700" dirty="0"/>
              <a:t>F1-score: [‘94.49%']</a:t>
            </a:r>
          </a:p>
          <a:p>
            <a:r>
              <a:rPr lang="en-US" sz="1700" dirty="0"/>
              <a:t>AUC-ROC: [‘94.44%']</a:t>
            </a:r>
          </a:p>
        </p:txBody>
      </p:sp>
      <p:sp>
        <p:nvSpPr>
          <p:cNvPr id="3" name="TextBox 2">
            <a:extLst>
              <a:ext uri="{FF2B5EF4-FFF2-40B4-BE49-F238E27FC236}">
                <a16:creationId xmlns:a16="http://schemas.microsoft.com/office/drawing/2014/main" id="{446F944F-429E-074B-9464-F2BFE275BDF1}"/>
              </a:ext>
            </a:extLst>
          </p:cNvPr>
          <p:cNvSpPr txBox="1"/>
          <p:nvPr/>
        </p:nvSpPr>
        <p:spPr>
          <a:xfrm>
            <a:off x="3998793" y="363915"/>
            <a:ext cx="8193207" cy="6494085"/>
          </a:xfrm>
          <a:prstGeom prst="rect">
            <a:avLst/>
          </a:prstGeom>
          <a:noFill/>
        </p:spPr>
        <p:txBody>
          <a:bodyPr wrap="square" rtlCol="0">
            <a:spAutoFit/>
          </a:bodyPr>
          <a:lstStyle/>
          <a:p>
            <a:pPr algn="just"/>
            <a:r>
              <a:rPr lang="en-US" sz="1600" b="1" u="sng" dirty="0">
                <a:solidFill>
                  <a:schemeClr val="tx2"/>
                </a:solidFill>
              </a:rPr>
              <a:t>Interpretation of Model Metrics</a:t>
            </a:r>
          </a:p>
          <a:p>
            <a:pPr algn="just"/>
            <a:endParaRPr lang="en-US" sz="1600" b="1" dirty="0"/>
          </a:p>
          <a:p>
            <a:pPr algn="just"/>
            <a:r>
              <a:rPr lang="en-US" sz="1600" b="1" dirty="0"/>
              <a:t>a. Accuracy</a:t>
            </a:r>
          </a:p>
          <a:p>
            <a:pPr algn="just"/>
            <a:r>
              <a:rPr lang="en-US" sz="1600" b="1" dirty="0">
                <a:solidFill>
                  <a:schemeClr val="tx2"/>
                </a:solidFill>
              </a:rPr>
              <a:t>Explanation: </a:t>
            </a:r>
            <a:r>
              <a:rPr lang="en-US" sz="1600" dirty="0">
                <a:solidFill>
                  <a:schemeClr val="tx2"/>
                </a:solidFill>
              </a:rPr>
              <a:t>Accuracy represents the overall correctness of the model's predictions.</a:t>
            </a:r>
          </a:p>
          <a:p>
            <a:pPr algn="just"/>
            <a:r>
              <a:rPr lang="en-US" sz="1600" b="1" dirty="0">
                <a:solidFill>
                  <a:schemeClr val="tx2"/>
                </a:solidFill>
              </a:rPr>
              <a:t>Implication:</a:t>
            </a:r>
            <a:r>
              <a:rPr lang="en-US" sz="1600" dirty="0">
                <a:solidFill>
                  <a:schemeClr val="tx2"/>
                </a:solidFill>
              </a:rPr>
              <a:t> Our Random Forest model is 94.44% accurate in identifying both positive and negative instances.</a:t>
            </a:r>
          </a:p>
          <a:p>
            <a:pPr algn="just"/>
            <a:endParaRPr lang="en-US" sz="1600" dirty="0">
              <a:solidFill>
                <a:schemeClr val="tx2"/>
              </a:solidFill>
            </a:endParaRPr>
          </a:p>
          <a:p>
            <a:pPr algn="just"/>
            <a:r>
              <a:rPr lang="en-US" sz="1600" b="1" dirty="0"/>
              <a:t>b. Precision</a:t>
            </a:r>
          </a:p>
          <a:p>
            <a:pPr algn="just"/>
            <a:r>
              <a:rPr lang="en-US" sz="1600" b="1" dirty="0">
                <a:solidFill>
                  <a:schemeClr val="tx2"/>
                </a:solidFill>
              </a:rPr>
              <a:t>Explanation:</a:t>
            </a:r>
            <a:r>
              <a:rPr lang="en-US" sz="1600" dirty="0">
                <a:solidFill>
                  <a:schemeClr val="tx2"/>
                </a:solidFill>
              </a:rPr>
              <a:t> Precision measures the accuracy of positive predictions.</a:t>
            </a:r>
          </a:p>
          <a:p>
            <a:pPr algn="just"/>
            <a:r>
              <a:rPr lang="en-US" sz="1600" b="1" dirty="0">
                <a:solidFill>
                  <a:schemeClr val="tx2"/>
                </a:solidFill>
              </a:rPr>
              <a:t>Implication:</a:t>
            </a:r>
            <a:r>
              <a:rPr lang="en-US" sz="1600" dirty="0">
                <a:solidFill>
                  <a:schemeClr val="tx2"/>
                </a:solidFill>
              </a:rPr>
              <a:t> 93.6% of the predicted positive instances are correct, minimizing false positives.</a:t>
            </a:r>
          </a:p>
          <a:p>
            <a:pPr algn="just"/>
            <a:endParaRPr lang="en-US" sz="1600" dirty="0">
              <a:solidFill>
                <a:schemeClr val="tx2"/>
              </a:solidFill>
            </a:endParaRPr>
          </a:p>
          <a:p>
            <a:pPr algn="just"/>
            <a:r>
              <a:rPr lang="en-US" sz="1600" b="1" dirty="0"/>
              <a:t>c. Recall</a:t>
            </a:r>
          </a:p>
          <a:p>
            <a:pPr algn="just"/>
            <a:r>
              <a:rPr lang="en-US" sz="1600" b="1" dirty="0">
                <a:solidFill>
                  <a:schemeClr val="tx2"/>
                </a:solidFill>
              </a:rPr>
              <a:t>Explanation:</a:t>
            </a:r>
            <a:r>
              <a:rPr lang="en-US" sz="1600" dirty="0">
                <a:solidFill>
                  <a:schemeClr val="tx2"/>
                </a:solidFill>
              </a:rPr>
              <a:t> Recall measures the ability to capture actual positive instances.</a:t>
            </a:r>
          </a:p>
          <a:p>
            <a:pPr algn="just"/>
            <a:r>
              <a:rPr lang="en-US" sz="1600" b="1" dirty="0">
                <a:solidFill>
                  <a:schemeClr val="tx2"/>
                </a:solidFill>
              </a:rPr>
              <a:t>Implication:</a:t>
            </a:r>
            <a:r>
              <a:rPr lang="en-US" sz="1600" dirty="0">
                <a:solidFill>
                  <a:schemeClr val="tx2"/>
                </a:solidFill>
              </a:rPr>
              <a:t> The model successfully identifies 95.4% of actual positive instances, reducing false negatives.</a:t>
            </a:r>
          </a:p>
          <a:p>
            <a:pPr algn="just"/>
            <a:endParaRPr lang="en-US" sz="1600" dirty="0">
              <a:solidFill>
                <a:schemeClr val="tx2"/>
              </a:solidFill>
            </a:endParaRPr>
          </a:p>
          <a:p>
            <a:pPr algn="just"/>
            <a:r>
              <a:rPr lang="en-US" sz="1600" b="1" dirty="0"/>
              <a:t>d. F1-score</a:t>
            </a:r>
          </a:p>
          <a:p>
            <a:pPr algn="just"/>
            <a:r>
              <a:rPr lang="en-US" sz="1600" b="1" dirty="0">
                <a:solidFill>
                  <a:schemeClr val="tx2"/>
                </a:solidFill>
              </a:rPr>
              <a:t>Explanation:</a:t>
            </a:r>
            <a:r>
              <a:rPr lang="en-US" sz="1600" dirty="0">
                <a:solidFill>
                  <a:schemeClr val="tx2"/>
                </a:solidFill>
              </a:rPr>
              <a:t> F1-score balances precision and recall.</a:t>
            </a:r>
          </a:p>
          <a:p>
            <a:pPr algn="just"/>
            <a:r>
              <a:rPr lang="en-US" sz="1600" b="1" dirty="0">
                <a:solidFill>
                  <a:schemeClr val="tx2"/>
                </a:solidFill>
              </a:rPr>
              <a:t>Implication:</a:t>
            </a:r>
            <a:r>
              <a:rPr lang="en-US" sz="1600" dirty="0">
                <a:solidFill>
                  <a:schemeClr val="tx2"/>
                </a:solidFill>
              </a:rPr>
              <a:t> Achieving 94.49% F1-score indicates a good trade-off between precision and recall.</a:t>
            </a:r>
          </a:p>
          <a:p>
            <a:pPr algn="just"/>
            <a:endParaRPr lang="en-US" sz="1600" dirty="0">
              <a:solidFill>
                <a:schemeClr val="tx2"/>
              </a:solidFill>
            </a:endParaRPr>
          </a:p>
          <a:p>
            <a:pPr algn="just"/>
            <a:r>
              <a:rPr lang="en-US" sz="1600" b="1" dirty="0"/>
              <a:t>e. AUC-ROC</a:t>
            </a:r>
          </a:p>
          <a:p>
            <a:pPr algn="just"/>
            <a:r>
              <a:rPr lang="en-US" sz="1600" b="1" dirty="0">
                <a:solidFill>
                  <a:schemeClr val="tx2"/>
                </a:solidFill>
              </a:rPr>
              <a:t>Explanation:</a:t>
            </a:r>
            <a:r>
              <a:rPr lang="en-US" sz="1600" dirty="0">
                <a:solidFill>
                  <a:schemeClr val="tx2"/>
                </a:solidFill>
              </a:rPr>
              <a:t> Area Under the Receiver Operating Characteristic Curve (AUC-ROC) evaluates the model's discrimination ability.</a:t>
            </a:r>
          </a:p>
          <a:p>
            <a:pPr algn="just"/>
            <a:r>
              <a:rPr lang="en-US" sz="1600" b="1" dirty="0">
                <a:solidFill>
                  <a:schemeClr val="tx2"/>
                </a:solidFill>
              </a:rPr>
              <a:t>Implication:</a:t>
            </a:r>
            <a:r>
              <a:rPr lang="en-US" sz="1600" dirty="0">
                <a:solidFill>
                  <a:schemeClr val="tx2"/>
                </a:solidFill>
              </a:rPr>
              <a:t> An AUC-ROC of 94.44% signifies a strong model performance.</a:t>
            </a:r>
          </a:p>
        </p:txBody>
      </p:sp>
    </p:spTree>
    <p:extLst>
      <p:ext uri="{BB962C8B-B14F-4D97-AF65-F5344CB8AC3E}">
        <p14:creationId xmlns:p14="http://schemas.microsoft.com/office/powerpoint/2010/main" val="2803816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B5A7D-1E15-44FA-ADBE-CB251A616818}"/>
              </a:ext>
            </a:extLst>
          </p:cNvPr>
          <p:cNvSpPr>
            <a:spLocks noGrp="1"/>
          </p:cNvSpPr>
          <p:nvPr>
            <p:ph type="title"/>
          </p:nvPr>
        </p:nvSpPr>
        <p:spPr>
          <a:xfrm>
            <a:off x="913795" y="-259308"/>
            <a:ext cx="10353762" cy="163773"/>
          </a:xfrm>
        </p:spPr>
        <p:txBody>
          <a:bodyPr>
            <a:normAutofit fontScale="90000"/>
          </a:bodyPr>
          <a:lstStyle/>
          <a:p>
            <a:endParaRPr lang="en-NG" dirty="0"/>
          </a:p>
        </p:txBody>
      </p:sp>
      <p:sp>
        <p:nvSpPr>
          <p:cNvPr id="10" name="Content Placeholder 9">
            <a:extLst>
              <a:ext uri="{FF2B5EF4-FFF2-40B4-BE49-F238E27FC236}">
                <a16:creationId xmlns:a16="http://schemas.microsoft.com/office/drawing/2014/main" id="{081AB8AC-F579-8441-A116-A94FF5681901}"/>
              </a:ext>
            </a:extLst>
          </p:cNvPr>
          <p:cNvSpPr>
            <a:spLocks noGrp="1"/>
          </p:cNvSpPr>
          <p:nvPr>
            <p:ph sz="half" idx="2"/>
          </p:nvPr>
        </p:nvSpPr>
        <p:spPr>
          <a:xfrm>
            <a:off x="6096000" y="1379583"/>
            <a:ext cx="5063320" cy="3792088"/>
          </a:xfrm>
        </p:spPr>
        <p:txBody>
          <a:bodyPr>
            <a:normAutofit/>
          </a:bodyPr>
          <a:lstStyle/>
          <a:p>
            <a:pPr algn="just"/>
            <a:r>
              <a:rPr lang="en-US" sz="1800" b="1" dirty="0">
                <a:solidFill>
                  <a:schemeClr val="tx1"/>
                </a:solidFill>
              </a:rPr>
              <a:t>True Positives (1532): </a:t>
            </a:r>
            <a:r>
              <a:rPr lang="en-US" sz="1800" dirty="0"/>
              <a:t>Instances where the model correctly predicts equipment failures.</a:t>
            </a:r>
          </a:p>
          <a:p>
            <a:pPr algn="just"/>
            <a:r>
              <a:rPr lang="en-US" sz="1800" b="1" dirty="0">
                <a:solidFill>
                  <a:schemeClr val="tx1"/>
                </a:solidFill>
              </a:rPr>
              <a:t>True Negatives (1497):</a:t>
            </a:r>
            <a:r>
              <a:rPr lang="en-US" sz="1800" dirty="0">
                <a:solidFill>
                  <a:schemeClr val="tx1"/>
                </a:solidFill>
              </a:rPr>
              <a:t> </a:t>
            </a:r>
            <a:r>
              <a:rPr lang="en-US" sz="1800" dirty="0"/>
              <a:t>Instances where the model correctly predicts non-failure situations.</a:t>
            </a:r>
          </a:p>
          <a:p>
            <a:pPr algn="just"/>
            <a:r>
              <a:rPr lang="en-US" sz="1800" b="1" dirty="0">
                <a:solidFill>
                  <a:schemeClr val="tx1"/>
                </a:solidFill>
              </a:rPr>
              <a:t>False Positives (114):</a:t>
            </a:r>
            <a:r>
              <a:rPr lang="en-US" sz="1800" dirty="0">
                <a:solidFill>
                  <a:schemeClr val="tx1"/>
                </a:solidFill>
              </a:rPr>
              <a:t> </a:t>
            </a:r>
            <a:r>
              <a:rPr lang="en-US" sz="1800" dirty="0"/>
              <a:t>Instances where the model wrongly predicts failures, leading to unnecessary maintenance.</a:t>
            </a:r>
          </a:p>
          <a:p>
            <a:pPr algn="just"/>
            <a:r>
              <a:rPr lang="en-US" sz="1800" b="1" dirty="0">
                <a:solidFill>
                  <a:schemeClr val="tx1"/>
                </a:solidFill>
              </a:rPr>
              <a:t>False Negatives (77):</a:t>
            </a:r>
            <a:r>
              <a:rPr lang="en-US" sz="1800" dirty="0">
                <a:solidFill>
                  <a:schemeClr val="tx1"/>
                </a:solidFill>
              </a:rPr>
              <a:t> </a:t>
            </a:r>
            <a:r>
              <a:rPr lang="en-US" sz="1800" dirty="0"/>
              <a:t>Instances where the model fails to predict actual equipment failures, risking unexpected downtime.</a:t>
            </a:r>
          </a:p>
        </p:txBody>
      </p:sp>
      <p:sp>
        <p:nvSpPr>
          <p:cNvPr id="11" name="TextBox 10">
            <a:extLst>
              <a:ext uri="{FF2B5EF4-FFF2-40B4-BE49-F238E27FC236}">
                <a16:creationId xmlns:a16="http://schemas.microsoft.com/office/drawing/2014/main" id="{CD57E6E8-D72A-2D4E-A0B2-2DA5EC7AE8CB}"/>
              </a:ext>
            </a:extLst>
          </p:cNvPr>
          <p:cNvSpPr txBox="1"/>
          <p:nvPr/>
        </p:nvSpPr>
        <p:spPr>
          <a:xfrm>
            <a:off x="1629469" y="691116"/>
            <a:ext cx="2386686" cy="415498"/>
          </a:xfrm>
          <a:prstGeom prst="rect">
            <a:avLst/>
          </a:prstGeom>
          <a:noFill/>
        </p:spPr>
        <p:txBody>
          <a:bodyPr wrap="square" rtlCol="0">
            <a:spAutoFit/>
          </a:bodyPr>
          <a:lstStyle/>
          <a:p>
            <a:pPr algn="ctr"/>
            <a:r>
              <a:rPr lang="en-US" sz="2100" b="1" dirty="0"/>
              <a:t>Confusion Matrix</a:t>
            </a:r>
          </a:p>
        </p:txBody>
      </p:sp>
      <p:pic>
        <p:nvPicPr>
          <p:cNvPr id="13" name="Content Placeholder 12">
            <a:extLst>
              <a:ext uri="{FF2B5EF4-FFF2-40B4-BE49-F238E27FC236}">
                <a16:creationId xmlns:a16="http://schemas.microsoft.com/office/drawing/2014/main" id="{F559DB9F-10F8-4141-972E-E012348BEFEB}"/>
              </a:ext>
            </a:extLst>
          </p:cNvPr>
          <p:cNvPicPr>
            <a:picLocks noGrp="1" noChangeAspect="1"/>
          </p:cNvPicPr>
          <p:nvPr>
            <p:ph sz="half" idx="1"/>
          </p:nvPr>
        </p:nvPicPr>
        <p:blipFill>
          <a:blip r:embed="rId2"/>
          <a:stretch>
            <a:fillRect/>
          </a:stretch>
        </p:blipFill>
        <p:spPr>
          <a:xfrm>
            <a:off x="640840" y="1379583"/>
            <a:ext cx="4572605" cy="4051676"/>
          </a:xfrm>
        </p:spPr>
      </p:pic>
    </p:spTree>
    <p:extLst>
      <p:ext uri="{BB962C8B-B14F-4D97-AF65-F5344CB8AC3E}">
        <p14:creationId xmlns:p14="http://schemas.microsoft.com/office/powerpoint/2010/main" val="52417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F177-F17D-4FB9-84CD-2E1D68BBFDB6}"/>
              </a:ext>
            </a:extLst>
          </p:cNvPr>
          <p:cNvSpPr>
            <a:spLocks noGrp="1"/>
          </p:cNvSpPr>
          <p:nvPr>
            <p:ph type="title"/>
          </p:nvPr>
        </p:nvSpPr>
        <p:spPr>
          <a:xfrm>
            <a:off x="913795" y="0"/>
            <a:ext cx="10353762" cy="791571"/>
          </a:xfrm>
        </p:spPr>
        <p:txBody>
          <a:bodyPr>
            <a:normAutofit fontScale="90000"/>
          </a:bodyPr>
          <a:lstStyle/>
          <a:p>
            <a:r>
              <a:rPr lang="en-US" sz="5900" b="1" dirty="0">
                <a:solidFill>
                  <a:schemeClr val="tx1"/>
                </a:solidFill>
                <a:latin typeface="Angsana New" panose="02020603050405020304" pitchFamily="18" charset="-34"/>
                <a:cs typeface="Angsana New" panose="02020603050405020304" pitchFamily="18" charset="-34"/>
              </a:rPr>
              <a:t>Possible Solutions</a:t>
            </a:r>
          </a:p>
        </p:txBody>
      </p:sp>
      <p:sp>
        <p:nvSpPr>
          <p:cNvPr id="5" name="Content Placeholder 4">
            <a:extLst>
              <a:ext uri="{FF2B5EF4-FFF2-40B4-BE49-F238E27FC236}">
                <a16:creationId xmlns:a16="http://schemas.microsoft.com/office/drawing/2014/main" id="{A1E9C5A8-B8DA-47A8-B067-D0C90EC610E6}"/>
              </a:ext>
            </a:extLst>
          </p:cNvPr>
          <p:cNvSpPr>
            <a:spLocks noGrp="1"/>
          </p:cNvSpPr>
          <p:nvPr>
            <p:ph idx="1"/>
          </p:nvPr>
        </p:nvSpPr>
        <p:spPr>
          <a:xfrm>
            <a:off x="354842" y="791571"/>
            <a:ext cx="10912715" cy="5950424"/>
          </a:xfrm>
        </p:spPr>
        <p:txBody>
          <a:bodyPr>
            <a:normAutofit fontScale="70000" lnSpcReduction="20000"/>
          </a:bodyPr>
          <a:lstStyle/>
          <a:p>
            <a:pPr algn="just"/>
            <a:r>
              <a:rPr lang="en-US" b="1" dirty="0">
                <a:solidFill>
                  <a:schemeClr val="tx1"/>
                </a:solidFill>
              </a:rPr>
              <a:t>Data Requirement:</a:t>
            </a:r>
            <a:endParaRPr lang="en-US" dirty="0">
              <a:solidFill>
                <a:schemeClr val="tx1"/>
              </a:solidFill>
            </a:endParaRPr>
          </a:p>
          <a:p>
            <a:pPr lvl="1" algn="just"/>
            <a:r>
              <a:rPr lang="en-US" dirty="0"/>
              <a:t>In order to improve failure accuracy, it is essential to provide more detailed information on machine usage.</a:t>
            </a:r>
            <a:endParaRPr lang="en-US" b="1" dirty="0">
              <a:solidFill>
                <a:schemeClr val="tx1"/>
              </a:solidFill>
            </a:endParaRPr>
          </a:p>
          <a:p>
            <a:pPr algn="just"/>
            <a:r>
              <a:rPr lang="en-US" b="1" dirty="0">
                <a:solidFill>
                  <a:schemeClr val="tx1"/>
                </a:solidFill>
              </a:rPr>
              <a:t>Addressing Missing Failures:</a:t>
            </a:r>
            <a:endParaRPr lang="en-US" dirty="0">
              <a:solidFill>
                <a:schemeClr val="tx1"/>
              </a:solidFill>
            </a:endParaRPr>
          </a:p>
          <a:p>
            <a:pPr lvl="1" algn="just"/>
            <a:r>
              <a:rPr lang="en-US" dirty="0"/>
              <a:t>Given the identification of 425 missing failures over the one-year period, it is advisable for the organization to implement a readily available maintenance staff code. This will ensure timely responses to predicted failures, contributing to enhanced operational reliability. It is imperative not to overlook the significance of investing in machine learning for predictive maintenance.</a:t>
            </a:r>
          </a:p>
          <a:p>
            <a:pPr algn="just"/>
            <a:r>
              <a:rPr lang="en-US" b="1" dirty="0">
                <a:solidFill>
                  <a:schemeClr val="tx1"/>
                </a:solidFill>
              </a:rPr>
              <a:t>Interpreting the Confusion Matrix:</a:t>
            </a:r>
            <a:endParaRPr lang="en-US" dirty="0">
              <a:solidFill>
                <a:schemeClr val="tx1"/>
              </a:solidFill>
            </a:endParaRPr>
          </a:p>
          <a:p>
            <a:pPr lvl="1" algn="just"/>
            <a:r>
              <a:rPr lang="en-US" dirty="0"/>
              <a:t>Analyzing the confusion matrix reveals 114 instances where our model incorrectly predicts failures. However, it also highlights 1532 instances where it accurately predicts equipment failures. Recognizing the high cost associated with each failure, evaluating the frequency of accurate predictions underscores the potential for substantial savings. Transitioning from reactive to proactive maintenance strategies, informed by our predictive model, could mitigate losses and enhance overall efficiency.</a:t>
            </a:r>
          </a:p>
          <a:p>
            <a:pPr algn="just"/>
            <a:r>
              <a:rPr lang="en-US" b="1" dirty="0">
                <a:solidFill>
                  <a:schemeClr val="tx1"/>
                </a:solidFill>
              </a:rPr>
              <a:t>Implementing Real-Time Monitoring In Anticipation of Failure:</a:t>
            </a:r>
            <a:endParaRPr lang="en-US" dirty="0">
              <a:solidFill>
                <a:schemeClr val="tx1"/>
              </a:solidFill>
            </a:endParaRPr>
          </a:p>
          <a:p>
            <a:pPr lvl="1" algn="just"/>
            <a:r>
              <a:rPr lang="en-US" dirty="0"/>
              <a:t>Since high failures were observed in the start and ending of the year, routine checks should be more frequent during this period.</a:t>
            </a:r>
          </a:p>
          <a:p>
            <a:pPr lvl="1" algn="just"/>
            <a:r>
              <a:rPr lang="en-US" dirty="0"/>
              <a:t>Also adequate backup service must be provided in the early our of the day and night time during this period.</a:t>
            </a:r>
          </a:p>
          <a:p>
            <a:pPr lvl="1" algn="just"/>
            <a:endParaRPr lang="en-US" dirty="0"/>
          </a:p>
          <a:p>
            <a:pPr algn="just"/>
            <a:r>
              <a:rPr lang="en-US" b="1" dirty="0">
                <a:solidFill>
                  <a:schemeClr val="tx1"/>
                </a:solidFill>
              </a:rPr>
              <a:t>Cost-Benefit Analysis of Predictive Maintenance:</a:t>
            </a:r>
            <a:endParaRPr lang="en-US" dirty="0">
              <a:solidFill>
                <a:schemeClr val="tx1"/>
              </a:solidFill>
            </a:endParaRPr>
          </a:p>
          <a:p>
            <a:pPr lvl="1" algn="just"/>
            <a:r>
              <a:rPr lang="en-US" dirty="0"/>
              <a:t>Perform a comprehensive cost-benefit analysis to quantify the financial implications of the predictive maintenance approach. Evaluate the cost savings achieved through accurate predictions against the expenses associated with model implementation and maintenance. This analysis can provide a clear understanding of the return on investment and guide decision-making on further improvements or expansions of the predictive maintenance program.</a:t>
            </a:r>
          </a:p>
          <a:p>
            <a:pPr lvl="1" algn="just"/>
            <a:endParaRPr lang="en-US" dirty="0"/>
          </a:p>
        </p:txBody>
      </p:sp>
    </p:spTree>
    <p:extLst>
      <p:ext uri="{BB962C8B-B14F-4D97-AF65-F5344CB8AC3E}">
        <p14:creationId xmlns:p14="http://schemas.microsoft.com/office/powerpoint/2010/main" val="105196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EA77-E246-4A18-A8BC-1D5A3765494D}"/>
              </a:ext>
            </a:extLst>
          </p:cNvPr>
          <p:cNvSpPr>
            <a:spLocks noGrp="1"/>
          </p:cNvSpPr>
          <p:nvPr>
            <p:ph type="title"/>
          </p:nvPr>
        </p:nvSpPr>
        <p:spPr/>
        <p:txBody>
          <a:bodyPr>
            <a:normAutofit/>
          </a:bodyPr>
          <a:lstStyle/>
          <a:p>
            <a:r>
              <a:rPr lang="en-US" sz="5900" b="1" dirty="0">
                <a:solidFill>
                  <a:schemeClr val="tx1"/>
                </a:solidFill>
                <a:latin typeface="Angsana New" panose="02020603050405020304" pitchFamily="18" charset="-34"/>
                <a:cs typeface="Angsana New" panose="02020603050405020304" pitchFamily="18" charset="-34"/>
              </a:rPr>
              <a:t>Conclusion</a:t>
            </a:r>
            <a:endParaRPr lang="en-NG" sz="5900" b="1" dirty="0">
              <a:solidFill>
                <a:schemeClr val="tx1"/>
              </a:solidFill>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221F0E0C-05B1-4FFC-956C-D62010E6A77E}"/>
              </a:ext>
            </a:extLst>
          </p:cNvPr>
          <p:cNvSpPr>
            <a:spLocks noGrp="1"/>
          </p:cNvSpPr>
          <p:nvPr>
            <p:ph idx="1"/>
          </p:nvPr>
        </p:nvSpPr>
        <p:spPr>
          <a:xfrm>
            <a:off x="4832603" y="2076450"/>
            <a:ext cx="6809857" cy="3714749"/>
          </a:xfrm>
        </p:spPr>
        <p:txBody>
          <a:bodyPr>
            <a:normAutofit fontScale="92500" lnSpcReduction="20000"/>
          </a:bodyPr>
          <a:lstStyle/>
          <a:p>
            <a:pPr algn="just"/>
            <a:r>
              <a:rPr lang="en-US" dirty="0"/>
              <a:t>Predictive maintenance offers a strategic solution to the challenges faced by energy companies in managing equipment failures and optimizing maintenance practices. By leveraging advanced analytics and machine learning techniques, our company can enhance operational efficiency, minimize downtime, and ensure sustainable and cost-effective energy generation. Through rigorous data analysis, model development, and seamless integration into operational workflows, we can achieve significant improvements in equipment reliability and maintenance planning.</a:t>
            </a:r>
          </a:p>
          <a:p>
            <a:pPr algn="just"/>
            <a:endParaRPr lang="en-US" dirty="0"/>
          </a:p>
          <a:p>
            <a:pPr algn="just"/>
            <a:endParaRPr lang="en-US" dirty="0"/>
          </a:p>
          <a:p>
            <a:pPr algn="just"/>
            <a:endParaRPr lang="en-US" dirty="0"/>
          </a:p>
          <a:p>
            <a:pPr algn="just"/>
            <a:endParaRPr lang="en-NG" dirty="0"/>
          </a:p>
        </p:txBody>
      </p:sp>
      <p:sp>
        <p:nvSpPr>
          <p:cNvPr id="4" name="Freeform 6">
            <a:extLst>
              <a:ext uri="{FF2B5EF4-FFF2-40B4-BE49-F238E27FC236}">
                <a16:creationId xmlns:a16="http://schemas.microsoft.com/office/drawing/2014/main" id="{215B3683-526A-5FAA-A369-1401593B766B}"/>
              </a:ext>
            </a:extLst>
          </p:cNvPr>
          <p:cNvSpPr/>
          <p:nvPr/>
        </p:nvSpPr>
        <p:spPr>
          <a:xfrm>
            <a:off x="392429" y="724958"/>
            <a:ext cx="4440174" cy="5218642"/>
          </a:xfrm>
          <a:custGeom>
            <a:avLst/>
            <a:gdLst/>
            <a:ahLst/>
            <a:cxnLst/>
            <a:rect l="l" t="t" r="r" b="b"/>
            <a:pathLst>
              <a:path w="6396689" h="8229600">
                <a:moveTo>
                  <a:pt x="0" y="0"/>
                </a:moveTo>
                <a:lnTo>
                  <a:pt x="6396689" y="0"/>
                </a:lnTo>
                <a:lnTo>
                  <a:pt x="6396689" y="8229600"/>
                </a:lnTo>
                <a:lnTo>
                  <a:pt x="0" y="8229600"/>
                </a:lnTo>
                <a:lnTo>
                  <a:pt x="0" y="0"/>
                </a:lnTo>
                <a:close/>
              </a:path>
            </a:pathLst>
          </a:custGeom>
          <a:blipFill>
            <a:blip r:embed="rId2"/>
            <a:stretch>
              <a:fillRect t="-8223" b="-8223"/>
            </a:stretch>
          </a:blipFill>
        </p:spPr>
        <p:txBody>
          <a:bodyPr/>
          <a:lstStyle/>
          <a:p>
            <a:endParaRPr lang="en-GB"/>
          </a:p>
        </p:txBody>
      </p:sp>
    </p:spTree>
    <p:extLst>
      <p:ext uri="{BB962C8B-B14F-4D97-AF65-F5344CB8AC3E}">
        <p14:creationId xmlns:p14="http://schemas.microsoft.com/office/powerpoint/2010/main" val="114182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DCC9183C-F7F3-FEDC-BF32-21A7A48BFC36}"/>
              </a:ext>
            </a:extLst>
          </p:cNvPr>
          <p:cNvGrpSpPr>
            <a:grpSpLocks noChangeAspect="1"/>
          </p:cNvGrpSpPr>
          <p:nvPr/>
        </p:nvGrpSpPr>
        <p:grpSpPr>
          <a:xfrm>
            <a:off x="165906" y="1010094"/>
            <a:ext cx="5237523" cy="5409314"/>
            <a:chOff x="0" y="0"/>
            <a:chExt cx="6350000" cy="6558280"/>
          </a:xfrm>
        </p:grpSpPr>
        <p:sp>
          <p:nvSpPr>
            <p:cNvPr id="3" name="Freeform 10">
              <a:extLst>
                <a:ext uri="{FF2B5EF4-FFF2-40B4-BE49-F238E27FC236}">
                  <a16:creationId xmlns:a16="http://schemas.microsoft.com/office/drawing/2014/main" id="{AE403BE9-F6F1-697F-0590-94698026E71C}"/>
                </a:ext>
              </a:extLst>
            </p:cNvPr>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366" r="-39647"/>
              </a:stretch>
            </a:blipFill>
          </p:spPr>
          <p:txBody>
            <a:bodyPr/>
            <a:lstStyle/>
            <a:p>
              <a:endParaRPr lang="en-GB"/>
            </a:p>
          </p:txBody>
        </p:sp>
        <p:sp>
          <p:nvSpPr>
            <p:cNvPr id="4" name="Freeform 11">
              <a:extLst>
                <a:ext uri="{FF2B5EF4-FFF2-40B4-BE49-F238E27FC236}">
                  <a16:creationId xmlns:a16="http://schemas.microsoft.com/office/drawing/2014/main" id="{DE80A194-CBF2-FBFE-B57A-C6272BFD7640}"/>
                </a:ext>
              </a:extLst>
            </p:cNvPr>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txBody>
            <a:bodyPr/>
            <a:lstStyle/>
            <a:p>
              <a:endParaRPr lang="en-GB"/>
            </a:p>
          </p:txBody>
        </p:sp>
      </p:grpSp>
      <p:sp>
        <p:nvSpPr>
          <p:cNvPr id="7" name="TextBox 8">
            <a:extLst>
              <a:ext uri="{FF2B5EF4-FFF2-40B4-BE49-F238E27FC236}">
                <a16:creationId xmlns:a16="http://schemas.microsoft.com/office/drawing/2014/main" id="{5C41757C-56D8-5419-4678-606FE18F702F}"/>
              </a:ext>
            </a:extLst>
          </p:cNvPr>
          <p:cNvSpPr txBox="1"/>
          <p:nvPr/>
        </p:nvSpPr>
        <p:spPr>
          <a:xfrm>
            <a:off x="4545135" y="2895173"/>
            <a:ext cx="12714165" cy="1687711"/>
          </a:xfrm>
          <a:prstGeom prst="rect">
            <a:avLst/>
          </a:prstGeom>
        </p:spPr>
        <p:txBody>
          <a:bodyPr lIns="50800" tIns="50800" rIns="50800" bIns="50800" rtlCol="0" anchor="ctr"/>
          <a:lstStyle/>
          <a:p>
            <a:pPr algn="ctr">
              <a:lnSpc>
                <a:spcPts val="2659"/>
              </a:lnSpc>
            </a:pPr>
            <a:endParaRPr/>
          </a:p>
        </p:txBody>
      </p:sp>
      <p:sp>
        <p:nvSpPr>
          <p:cNvPr id="8" name="TextBox 7">
            <a:extLst>
              <a:ext uri="{FF2B5EF4-FFF2-40B4-BE49-F238E27FC236}">
                <a16:creationId xmlns:a16="http://schemas.microsoft.com/office/drawing/2014/main" id="{38CFA32D-82B6-19EF-A558-DDD868A868B3}"/>
              </a:ext>
            </a:extLst>
          </p:cNvPr>
          <p:cNvSpPr txBox="1"/>
          <p:nvPr/>
        </p:nvSpPr>
        <p:spPr>
          <a:xfrm>
            <a:off x="5773479" y="1421255"/>
            <a:ext cx="5728955" cy="93871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5500" b="1" dirty="0">
                <a:ln w="12700">
                  <a:solidFill>
                    <a:schemeClr val="accent5"/>
                  </a:solidFill>
                  <a:prstDash val="solid"/>
                </a:ln>
                <a:pattFill prst="ltDnDiag">
                  <a:fgClr>
                    <a:schemeClr val="accent5">
                      <a:lumMod val="60000"/>
                      <a:lumOff val="40000"/>
                    </a:schemeClr>
                  </a:fgClr>
                  <a:bgClr>
                    <a:schemeClr val="bg1"/>
                  </a:bgClr>
                </a:pattFill>
                <a:latin typeface="Poppins Ultra-Bold"/>
              </a:rPr>
              <a:t>TEAM MATES</a:t>
            </a:r>
            <a:endParaRPr lang="en-GB" sz="5500" b="1" dirty="0">
              <a:ln w="12700" cmpd="sng">
                <a:solidFill>
                  <a:schemeClr val="accent4"/>
                </a:solidFill>
                <a:prstDash val="solid"/>
              </a:ln>
              <a:solidFill>
                <a:schemeClr val="bg1"/>
              </a:solidFill>
            </a:endParaRPr>
          </a:p>
        </p:txBody>
      </p:sp>
      <p:sp>
        <p:nvSpPr>
          <p:cNvPr id="12" name="TextBox 11">
            <a:extLst>
              <a:ext uri="{FF2B5EF4-FFF2-40B4-BE49-F238E27FC236}">
                <a16:creationId xmlns:a16="http://schemas.microsoft.com/office/drawing/2014/main" id="{1F868009-FB22-7893-E16E-832B530EA1BB}"/>
              </a:ext>
            </a:extLst>
          </p:cNvPr>
          <p:cNvSpPr txBox="1"/>
          <p:nvPr/>
        </p:nvSpPr>
        <p:spPr>
          <a:xfrm>
            <a:off x="6629118" y="2810113"/>
            <a:ext cx="3461181" cy="492443"/>
          </a:xfrm>
          <a:prstGeom prst="rect">
            <a:avLst/>
          </a:prstGeom>
          <a:noFill/>
        </p:spPr>
        <p:txBody>
          <a:bodyPr wrap="square">
            <a:spAutoFit/>
          </a:bodyPr>
          <a:lstStyle/>
          <a:p>
            <a:r>
              <a:rPr lang="en-US" sz="2600" dirty="0">
                <a:solidFill>
                  <a:srgbClr val="FFFFFF"/>
                </a:solidFill>
                <a:latin typeface="Poppins"/>
              </a:rPr>
              <a:t>Adenike  Ejibunu</a:t>
            </a:r>
            <a:endParaRPr lang="en-GB" sz="2600" dirty="0"/>
          </a:p>
        </p:txBody>
      </p:sp>
      <p:sp>
        <p:nvSpPr>
          <p:cNvPr id="13" name="TextBox 12">
            <a:extLst>
              <a:ext uri="{FF2B5EF4-FFF2-40B4-BE49-F238E27FC236}">
                <a16:creationId xmlns:a16="http://schemas.microsoft.com/office/drawing/2014/main" id="{18A05BAE-BD59-6C22-BE2B-7422D9EB951E}"/>
              </a:ext>
            </a:extLst>
          </p:cNvPr>
          <p:cNvSpPr txBox="1"/>
          <p:nvPr/>
        </p:nvSpPr>
        <p:spPr>
          <a:xfrm>
            <a:off x="6632662" y="3377193"/>
            <a:ext cx="3819144" cy="492443"/>
          </a:xfrm>
          <a:prstGeom prst="rect">
            <a:avLst/>
          </a:prstGeom>
          <a:noFill/>
        </p:spPr>
        <p:txBody>
          <a:bodyPr wrap="square">
            <a:spAutoFit/>
          </a:bodyPr>
          <a:lstStyle/>
          <a:p>
            <a:r>
              <a:rPr lang="en-US" sz="2600" dirty="0">
                <a:solidFill>
                  <a:srgbClr val="FFFFFF"/>
                </a:solidFill>
                <a:latin typeface="Poppins"/>
              </a:rPr>
              <a:t>Mathias </a:t>
            </a:r>
            <a:r>
              <a:rPr lang="en-US" sz="2600" dirty="0" err="1">
                <a:solidFill>
                  <a:srgbClr val="FFFFFF"/>
                </a:solidFill>
                <a:latin typeface="Poppins"/>
              </a:rPr>
              <a:t>Arogundade</a:t>
            </a:r>
            <a:endParaRPr lang="en-GB" sz="2600" dirty="0"/>
          </a:p>
        </p:txBody>
      </p:sp>
      <p:sp>
        <p:nvSpPr>
          <p:cNvPr id="14" name="TextBox 13">
            <a:extLst>
              <a:ext uri="{FF2B5EF4-FFF2-40B4-BE49-F238E27FC236}">
                <a16:creationId xmlns:a16="http://schemas.microsoft.com/office/drawing/2014/main" id="{3D21475B-515B-F0B3-C423-5B24B43FE4AB}"/>
              </a:ext>
            </a:extLst>
          </p:cNvPr>
          <p:cNvSpPr txBox="1"/>
          <p:nvPr/>
        </p:nvSpPr>
        <p:spPr>
          <a:xfrm>
            <a:off x="6636206" y="4008057"/>
            <a:ext cx="3461181" cy="492443"/>
          </a:xfrm>
          <a:prstGeom prst="rect">
            <a:avLst/>
          </a:prstGeom>
          <a:noFill/>
        </p:spPr>
        <p:txBody>
          <a:bodyPr wrap="square">
            <a:spAutoFit/>
          </a:bodyPr>
          <a:lstStyle/>
          <a:p>
            <a:r>
              <a:rPr lang="en-US" sz="2600" dirty="0" err="1">
                <a:solidFill>
                  <a:srgbClr val="FFFFFF"/>
                </a:solidFill>
                <a:latin typeface="Poppins"/>
              </a:rPr>
              <a:t>Chinweuba</a:t>
            </a:r>
            <a:r>
              <a:rPr lang="en-US" sz="2600" dirty="0">
                <a:solidFill>
                  <a:srgbClr val="FFFFFF"/>
                </a:solidFill>
                <a:latin typeface="Poppins"/>
              </a:rPr>
              <a:t> Amu</a:t>
            </a:r>
            <a:endParaRPr lang="en-GB" sz="2600" dirty="0"/>
          </a:p>
        </p:txBody>
      </p:sp>
      <p:sp>
        <p:nvSpPr>
          <p:cNvPr id="15" name="TextBox 14">
            <a:extLst>
              <a:ext uri="{FF2B5EF4-FFF2-40B4-BE49-F238E27FC236}">
                <a16:creationId xmlns:a16="http://schemas.microsoft.com/office/drawing/2014/main" id="{E386714E-E2DA-146E-43FF-795AA0891784}"/>
              </a:ext>
            </a:extLst>
          </p:cNvPr>
          <p:cNvSpPr txBox="1"/>
          <p:nvPr/>
        </p:nvSpPr>
        <p:spPr>
          <a:xfrm>
            <a:off x="6639750" y="5117386"/>
            <a:ext cx="3461181" cy="492443"/>
          </a:xfrm>
          <a:prstGeom prst="rect">
            <a:avLst/>
          </a:prstGeom>
          <a:noFill/>
        </p:spPr>
        <p:txBody>
          <a:bodyPr wrap="square">
            <a:spAutoFit/>
          </a:bodyPr>
          <a:lstStyle/>
          <a:p>
            <a:r>
              <a:rPr lang="en-US" sz="2600" dirty="0">
                <a:solidFill>
                  <a:srgbClr val="FFFFFF"/>
                </a:solidFill>
                <a:latin typeface="Poppins"/>
              </a:rPr>
              <a:t>Bukola Adenuga</a:t>
            </a:r>
          </a:p>
        </p:txBody>
      </p:sp>
      <p:sp>
        <p:nvSpPr>
          <p:cNvPr id="16" name="TextBox 15">
            <a:extLst>
              <a:ext uri="{FF2B5EF4-FFF2-40B4-BE49-F238E27FC236}">
                <a16:creationId xmlns:a16="http://schemas.microsoft.com/office/drawing/2014/main" id="{FA3455D9-A17E-8D56-426D-7D99AE312924}"/>
              </a:ext>
            </a:extLst>
          </p:cNvPr>
          <p:cNvSpPr txBox="1"/>
          <p:nvPr/>
        </p:nvSpPr>
        <p:spPr>
          <a:xfrm>
            <a:off x="6643294" y="4557410"/>
            <a:ext cx="3461181" cy="492443"/>
          </a:xfrm>
          <a:prstGeom prst="rect">
            <a:avLst/>
          </a:prstGeom>
          <a:noFill/>
        </p:spPr>
        <p:txBody>
          <a:bodyPr wrap="square">
            <a:spAutoFit/>
          </a:bodyPr>
          <a:lstStyle/>
          <a:p>
            <a:r>
              <a:rPr lang="en-US" sz="2600" dirty="0">
                <a:solidFill>
                  <a:srgbClr val="FFFFFF"/>
                </a:solidFill>
                <a:latin typeface="Poppins"/>
              </a:rPr>
              <a:t>Mahmud </a:t>
            </a:r>
            <a:r>
              <a:rPr lang="en-US" sz="2600" dirty="0" err="1">
                <a:solidFill>
                  <a:srgbClr val="FFFFFF"/>
                </a:solidFill>
                <a:latin typeface="Poppins"/>
              </a:rPr>
              <a:t>Nyako</a:t>
            </a:r>
            <a:endParaRPr lang="en-GB" sz="2600" dirty="0"/>
          </a:p>
        </p:txBody>
      </p:sp>
      <p:sp>
        <p:nvSpPr>
          <p:cNvPr id="17" name="TextBox 16">
            <a:extLst>
              <a:ext uri="{FF2B5EF4-FFF2-40B4-BE49-F238E27FC236}">
                <a16:creationId xmlns:a16="http://schemas.microsoft.com/office/drawing/2014/main" id="{D8C7DCA8-3D16-A11E-B076-74602BEDF52A}"/>
              </a:ext>
            </a:extLst>
          </p:cNvPr>
          <p:cNvSpPr txBox="1"/>
          <p:nvPr/>
        </p:nvSpPr>
        <p:spPr>
          <a:xfrm>
            <a:off x="6646838" y="5709274"/>
            <a:ext cx="3461181" cy="492443"/>
          </a:xfrm>
          <a:prstGeom prst="rect">
            <a:avLst/>
          </a:prstGeom>
          <a:noFill/>
        </p:spPr>
        <p:txBody>
          <a:bodyPr wrap="square">
            <a:spAutoFit/>
          </a:bodyPr>
          <a:lstStyle/>
          <a:p>
            <a:r>
              <a:rPr lang="en-US" sz="2600" dirty="0" err="1">
                <a:solidFill>
                  <a:srgbClr val="FFFFFF"/>
                </a:solidFill>
                <a:latin typeface="Poppins"/>
              </a:rPr>
              <a:t>Chigozirim</a:t>
            </a:r>
            <a:r>
              <a:rPr lang="en-US" sz="2600" dirty="0">
                <a:solidFill>
                  <a:srgbClr val="FFFFFF"/>
                </a:solidFill>
                <a:latin typeface="Poppins"/>
              </a:rPr>
              <a:t> Wali</a:t>
            </a:r>
            <a:endParaRPr lang="en-GB" sz="2600" dirty="0"/>
          </a:p>
        </p:txBody>
      </p:sp>
    </p:spTree>
    <p:extLst>
      <p:ext uri="{BB962C8B-B14F-4D97-AF65-F5344CB8AC3E}">
        <p14:creationId xmlns:p14="http://schemas.microsoft.com/office/powerpoint/2010/main" val="780056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04E68-4CBE-4005-BFE8-C6C61C904011}"/>
              </a:ext>
            </a:extLst>
          </p:cNvPr>
          <p:cNvSpPr>
            <a:spLocks noGrp="1"/>
          </p:cNvSpPr>
          <p:nvPr>
            <p:ph type="title"/>
          </p:nvPr>
        </p:nvSpPr>
        <p:spPr/>
        <p:txBody>
          <a:bodyPr>
            <a:normAutofit/>
          </a:bodyPr>
          <a:lstStyle/>
          <a:p>
            <a:r>
              <a:rPr lang="en-US" sz="5900" b="1" dirty="0">
                <a:solidFill>
                  <a:schemeClr val="tx1"/>
                </a:solidFill>
                <a:latin typeface="Angsana New" panose="02020603050405020304" pitchFamily="18" charset="-34"/>
                <a:cs typeface="Angsana New" panose="02020603050405020304" pitchFamily="18" charset="-34"/>
              </a:rPr>
              <a:t>Introduction</a:t>
            </a:r>
            <a:endParaRPr lang="en-NG" sz="5900" b="1" dirty="0">
              <a:solidFill>
                <a:schemeClr val="tx1"/>
              </a:solidFill>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801ACCE5-84A4-40E2-AA4B-059F58D2EF9D}"/>
              </a:ext>
            </a:extLst>
          </p:cNvPr>
          <p:cNvSpPr>
            <a:spLocks noGrp="1"/>
          </p:cNvSpPr>
          <p:nvPr>
            <p:ph idx="1"/>
          </p:nvPr>
        </p:nvSpPr>
        <p:spPr>
          <a:xfrm>
            <a:off x="4855633" y="609600"/>
            <a:ext cx="6411924" cy="6082748"/>
          </a:xfrm>
        </p:spPr>
        <p:txBody>
          <a:bodyPr>
            <a:normAutofit/>
          </a:bodyPr>
          <a:lstStyle/>
          <a:p>
            <a:pPr algn="just"/>
            <a:r>
              <a:rPr lang="en-US" dirty="0">
                <a:solidFill>
                  <a:schemeClr val="tx1"/>
                </a:solidFill>
              </a:rPr>
              <a:t>In the ever-evolving energy sector, ensuring the uninterrupted operation of critical equipment such as turbines and generators is crucial for maximizing operational efficiency and minimizing downtime. Predictive maintenance, driven by advanced analytics and machine learning, offers a proactive approach to address the challenges associated with equipment failures. </a:t>
            </a:r>
          </a:p>
          <a:p>
            <a:pPr algn="just"/>
            <a:r>
              <a:rPr lang="en-US" dirty="0">
                <a:solidFill>
                  <a:schemeClr val="tx1"/>
                </a:solidFill>
              </a:rPr>
              <a:t> </a:t>
            </a:r>
            <a:r>
              <a:rPr lang="en-US" dirty="0">
                <a:solidFill>
                  <a:schemeClr val="tx1"/>
                </a:solidFill>
                <a:latin typeface="Maven Pro"/>
              </a:rPr>
              <a:t>To minimize downtime and cut down on maintenance costs associated with critical assets like turbines and generators, Enel Energy is committed to adopting cutting-edge technologies to enhance operational efficiency and reliability</a:t>
            </a:r>
            <a:endParaRPr lang="en-NG" dirty="0">
              <a:solidFill>
                <a:schemeClr val="tx1"/>
              </a:solidFill>
            </a:endParaRPr>
          </a:p>
        </p:txBody>
      </p:sp>
      <p:pic>
        <p:nvPicPr>
          <p:cNvPr id="5" name="Picture 4">
            <a:extLst>
              <a:ext uri="{FF2B5EF4-FFF2-40B4-BE49-F238E27FC236}">
                <a16:creationId xmlns:a16="http://schemas.microsoft.com/office/drawing/2014/main" id="{F330CF91-D660-4580-8743-DE939931373F}"/>
              </a:ext>
            </a:extLst>
          </p:cNvPr>
          <p:cNvPicPr>
            <a:picLocks noChangeAspect="1"/>
          </p:cNvPicPr>
          <p:nvPr/>
        </p:nvPicPr>
        <p:blipFill>
          <a:blip r:embed="rId2"/>
          <a:stretch>
            <a:fillRect/>
          </a:stretch>
        </p:blipFill>
        <p:spPr>
          <a:xfrm>
            <a:off x="381000" y="2527073"/>
            <a:ext cx="4474633" cy="3992997"/>
          </a:xfrm>
          <a:prstGeom prst="rect">
            <a:avLst/>
          </a:prstGeom>
        </p:spPr>
      </p:pic>
    </p:spTree>
    <p:extLst>
      <p:ext uri="{BB962C8B-B14F-4D97-AF65-F5344CB8AC3E}">
        <p14:creationId xmlns:p14="http://schemas.microsoft.com/office/powerpoint/2010/main" val="3578472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CA48-CEBD-4109-BA96-7942960929DD}"/>
              </a:ext>
            </a:extLst>
          </p:cNvPr>
          <p:cNvSpPr>
            <a:spLocks noGrp="1"/>
          </p:cNvSpPr>
          <p:nvPr>
            <p:ph type="title"/>
          </p:nvPr>
        </p:nvSpPr>
        <p:spPr>
          <a:xfrm>
            <a:off x="913795" y="609600"/>
            <a:ext cx="3706889" cy="1821918"/>
          </a:xfrm>
        </p:spPr>
        <p:txBody>
          <a:bodyPr>
            <a:normAutofit/>
          </a:bodyPr>
          <a:lstStyle/>
          <a:p>
            <a:r>
              <a:rPr lang="en-US" sz="5900" b="1" dirty="0">
                <a:solidFill>
                  <a:schemeClr val="tx1"/>
                </a:solidFill>
                <a:latin typeface="Angsana New" panose="02020603050405020304" pitchFamily="18" charset="-34"/>
                <a:cs typeface="Angsana New" panose="02020603050405020304" pitchFamily="18" charset="-34"/>
              </a:rPr>
              <a:t>Problem Statement</a:t>
            </a:r>
            <a:endParaRPr lang="en-NG" sz="5900" b="1" dirty="0">
              <a:solidFill>
                <a:schemeClr val="tx1"/>
              </a:solidFill>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3FCC173C-8DC8-4931-8B4D-781701EEEA5A}"/>
              </a:ext>
            </a:extLst>
          </p:cNvPr>
          <p:cNvSpPr>
            <a:spLocks noGrp="1"/>
          </p:cNvSpPr>
          <p:nvPr>
            <p:ph idx="1"/>
          </p:nvPr>
        </p:nvSpPr>
        <p:spPr>
          <a:xfrm>
            <a:off x="5398972" y="888999"/>
            <a:ext cx="6411924" cy="5080001"/>
          </a:xfrm>
        </p:spPr>
        <p:txBody>
          <a:bodyPr/>
          <a:lstStyle/>
          <a:p>
            <a:r>
              <a:rPr lang="en-US" dirty="0"/>
              <a:t>The energy sector faces challenges related to the unpredictability of equipment failures, leading to unexpected downtime and significant maintenance expenses. Reactive maintenance practices result in operational disruptions and increased costs. There is a critical need for a proactive and data-driven approach to predict potential equipment failures, enabling timely interventions and cost-effective maintenance strategies.</a:t>
            </a:r>
            <a:endParaRPr lang="en-NG" dirty="0"/>
          </a:p>
        </p:txBody>
      </p:sp>
      <p:pic>
        <p:nvPicPr>
          <p:cNvPr id="4" name="Picture 3">
            <a:extLst>
              <a:ext uri="{FF2B5EF4-FFF2-40B4-BE49-F238E27FC236}">
                <a16:creationId xmlns:a16="http://schemas.microsoft.com/office/drawing/2014/main" id="{B5C21137-B14D-4381-8A35-AFA01AEAB3A5}"/>
              </a:ext>
            </a:extLst>
          </p:cNvPr>
          <p:cNvPicPr>
            <a:picLocks noChangeAspect="1"/>
          </p:cNvPicPr>
          <p:nvPr/>
        </p:nvPicPr>
        <p:blipFill>
          <a:blip r:embed="rId2"/>
          <a:stretch>
            <a:fillRect/>
          </a:stretch>
        </p:blipFill>
        <p:spPr>
          <a:xfrm>
            <a:off x="255952" y="2650434"/>
            <a:ext cx="5022573" cy="3597965"/>
          </a:xfrm>
          <a:prstGeom prst="rect">
            <a:avLst/>
          </a:prstGeom>
        </p:spPr>
      </p:pic>
    </p:spTree>
    <p:extLst>
      <p:ext uri="{BB962C8B-B14F-4D97-AF65-F5344CB8AC3E}">
        <p14:creationId xmlns:p14="http://schemas.microsoft.com/office/powerpoint/2010/main" val="3008708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6EDB-FD0A-4F4E-8E69-9FDB6AC01B45}"/>
              </a:ext>
            </a:extLst>
          </p:cNvPr>
          <p:cNvSpPr>
            <a:spLocks noGrp="1"/>
          </p:cNvSpPr>
          <p:nvPr>
            <p:ph type="title"/>
          </p:nvPr>
        </p:nvSpPr>
        <p:spPr/>
        <p:txBody>
          <a:bodyPr>
            <a:normAutofit/>
          </a:bodyPr>
          <a:lstStyle/>
          <a:p>
            <a:r>
              <a:rPr lang="en-US" sz="5900" b="1" dirty="0">
                <a:solidFill>
                  <a:schemeClr val="tx1"/>
                </a:solidFill>
                <a:latin typeface="Angsana New" panose="02020603050405020304" pitchFamily="18" charset="-34"/>
                <a:cs typeface="Angsana New" panose="02020603050405020304" pitchFamily="18" charset="-34"/>
              </a:rPr>
              <a:t>Objectives</a:t>
            </a:r>
            <a:endParaRPr lang="en-NG" sz="5900" b="1" dirty="0">
              <a:solidFill>
                <a:schemeClr val="tx1"/>
              </a:solidFill>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76B0EFEC-C623-4335-A248-87343E3D9779}"/>
              </a:ext>
            </a:extLst>
          </p:cNvPr>
          <p:cNvSpPr>
            <a:spLocks noGrp="1"/>
          </p:cNvSpPr>
          <p:nvPr>
            <p:ph idx="1"/>
          </p:nvPr>
        </p:nvSpPr>
        <p:spPr>
          <a:xfrm>
            <a:off x="913795" y="1619249"/>
            <a:ext cx="10353762" cy="5006837"/>
          </a:xfrm>
        </p:spPr>
        <p:txBody>
          <a:bodyPr>
            <a:noAutofit/>
          </a:bodyPr>
          <a:lstStyle/>
          <a:p>
            <a:r>
              <a:rPr lang="en-US" sz="1600" b="1" dirty="0">
                <a:solidFill>
                  <a:schemeClr val="tx1"/>
                </a:solidFill>
              </a:rPr>
              <a:t>Enhance Operational Resilience: </a:t>
            </a:r>
            <a:r>
              <a:rPr lang="en-US" sz="1600" dirty="0"/>
              <a:t>Acquire and refine turbine and generator sensor data to ensure its authenticity and relevance to real-world operating scenarios.</a:t>
            </a:r>
          </a:p>
          <a:p>
            <a:r>
              <a:rPr lang="en-US" sz="1600" b="1" dirty="0">
                <a:solidFill>
                  <a:schemeClr val="tx1"/>
                </a:solidFill>
              </a:rPr>
              <a:t>Optimize Data Quality</a:t>
            </a:r>
            <a:r>
              <a:rPr lang="en-US" sz="1600" b="1" dirty="0"/>
              <a:t>: </a:t>
            </a:r>
            <a:r>
              <a:rPr lang="en-US" sz="1600" dirty="0"/>
              <a:t>Implement robust data cleaning and preprocessing techniques to fortify the dataset's reliability, ensuring accurate insights for strategic decision-making.</a:t>
            </a:r>
          </a:p>
          <a:p>
            <a:r>
              <a:rPr lang="en-US" sz="1600" b="1" dirty="0">
                <a:solidFill>
                  <a:schemeClr val="tx1"/>
                </a:solidFill>
              </a:rPr>
              <a:t>Strategic Insights through Analysis: </a:t>
            </a:r>
            <a:r>
              <a:rPr lang="en-US" sz="1600" dirty="0"/>
              <a:t>Leverage Exploratory Data Analysis (EDA) to extract actionable insights from equipment performance data, providing a foundation for informed decision-making.</a:t>
            </a:r>
          </a:p>
          <a:p>
            <a:r>
              <a:rPr lang="en-US" sz="1600" b="1" dirty="0">
                <a:solidFill>
                  <a:schemeClr val="tx1"/>
                </a:solidFill>
              </a:rPr>
              <a:t>Proactive Maintenance Implementation: </a:t>
            </a:r>
            <a:r>
              <a:rPr lang="en-US" sz="1600" dirty="0"/>
              <a:t>Develop and deploy machine learning models to predict potential equipment failures, empowering the implementation of proactive maintenance strategies.</a:t>
            </a:r>
          </a:p>
          <a:p>
            <a:r>
              <a:rPr lang="en-US" sz="1600" b="1" dirty="0">
                <a:solidFill>
                  <a:schemeClr val="tx1"/>
                </a:solidFill>
              </a:rPr>
              <a:t>Performance Validation: </a:t>
            </a:r>
            <a:r>
              <a:rPr lang="en-US" sz="1600" dirty="0"/>
              <a:t>Rigorously evaluate the predictive maintenance model's performance, aligning it with business objectives to ensure precision and cost-effectiveness in maintenance planning.</a:t>
            </a:r>
          </a:p>
          <a:p>
            <a:r>
              <a:rPr lang="en-US" sz="1600" b="1" dirty="0">
                <a:solidFill>
                  <a:schemeClr val="tx1"/>
                </a:solidFill>
              </a:rPr>
              <a:t>Seamless Integration for Impact: </a:t>
            </a:r>
            <a:r>
              <a:rPr lang="en-US" sz="1600" dirty="0"/>
              <a:t>Integrate the predictive maintenance model seamlessly into operational workflows, strategically minimizing downtime and optimizing resource allocation for tangible business benefits.</a:t>
            </a:r>
            <a:endParaRPr lang="en-NG" sz="1600" dirty="0"/>
          </a:p>
        </p:txBody>
      </p:sp>
    </p:spTree>
    <p:extLst>
      <p:ext uri="{BB962C8B-B14F-4D97-AF65-F5344CB8AC3E}">
        <p14:creationId xmlns:p14="http://schemas.microsoft.com/office/powerpoint/2010/main" val="4213297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sz="5900" b="1" dirty="0">
                <a:latin typeface="Angsana New" panose="02020603050405020304" pitchFamily="18" charset="-34"/>
                <a:cs typeface="Angsana New" panose="02020603050405020304" pitchFamily="18" charset="-34"/>
              </a:rPr>
              <a:t>How to address equipment failures</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067758206"/>
              </p:ext>
            </p:extLst>
          </p:nvPr>
        </p:nvGraphicFramePr>
        <p:xfrm>
          <a:off x="914400" y="2076450"/>
          <a:ext cx="10353675" cy="417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A9C2-F281-4A11-A2D1-CB3686C9F2D4}"/>
              </a:ext>
            </a:extLst>
          </p:cNvPr>
          <p:cNvSpPr>
            <a:spLocks noGrp="1"/>
          </p:cNvSpPr>
          <p:nvPr>
            <p:ph type="title"/>
          </p:nvPr>
        </p:nvSpPr>
        <p:spPr/>
        <p:txBody>
          <a:bodyPr>
            <a:normAutofit/>
          </a:bodyPr>
          <a:lstStyle/>
          <a:p>
            <a:r>
              <a:rPr lang="en-US" sz="5900" b="1" dirty="0">
                <a:solidFill>
                  <a:schemeClr val="tx1"/>
                </a:solidFill>
                <a:latin typeface="Angsana New" panose="02020603050405020304" pitchFamily="18" charset="-34"/>
                <a:cs typeface="Angsana New" panose="02020603050405020304" pitchFamily="18" charset="-34"/>
              </a:rPr>
              <a:t>Data Dictionary</a:t>
            </a:r>
            <a:endParaRPr lang="en-NG" sz="5900" b="1" dirty="0">
              <a:solidFill>
                <a:schemeClr val="tx1"/>
              </a:solidFill>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4C322D20-440B-461F-A163-DA61AA7329F3}"/>
              </a:ext>
            </a:extLst>
          </p:cNvPr>
          <p:cNvSpPr>
            <a:spLocks noGrp="1"/>
          </p:cNvSpPr>
          <p:nvPr>
            <p:ph idx="1"/>
          </p:nvPr>
        </p:nvSpPr>
        <p:spPr/>
        <p:txBody>
          <a:bodyPr>
            <a:normAutofit lnSpcReduction="10000"/>
          </a:bodyPr>
          <a:lstStyle/>
          <a:p>
            <a:r>
              <a:rPr lang="en-US" dirty="0"/>
              <a:t>Timestamp: Date and time of the sensor data readings.</a:t>
            </a:r>
          </a:p>
          <a:p>
            <a:r>
              <a:rPr lang="en-US" dirty="0"/>
              <a:t>Sensor1, Sensor2, Sensor3: Various sensor readings from the equipment.</a:t>
            </a:r>
          </a:p>
          <a:p>
            <a:r>
              <a:rPr lang="en-US" dirty="0"/>
              <a:t>Temperature: Temperature readings from the equipment.</a:t>
            </a:r>
          </a:p>
          <a:p>
            <a:r>
              <a:rPr lang="en-US" dirty="0"/>
              <a:t>Pressure: Pressure measurements associated with the equipment's operation.</a:t>
            </a:r>
          </a:p>
          <a:p>
            <a:r>
              <a:rPr lang="en-US" dirty="0"/>
              <a:t>Vibration: Vibration levels recorded during equipment operation.</a:t>
            </a:r>
          </a:p>
          <a:p>
            <a:r>
              <a:rPr lang="en-US" dirty="0"/>
              <a:t>Failure Indicator (Target): Binary indicator (0 or 1) representing whether a failure occurred (1) or not (0) during a specific time period.</a:t>
            </a:r>
            <a:endParaRPr lang="en-NG" dirty="0"/>
          </a:p>
        </p:txBody>
      </p:sp>
    </p:spTree>
    <p:extLst>
      <p:ext uri="{BB962C8B-B14F-4D97-AF65-F5344CB8AC3E}">
        <p14:creationId xmlns:p14="http://schemas.microsoft.com/office/powerpoint/2010/main" val="3180994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5F7E-4516-42D7-A793-7AE5826442DD}"/>
              </a:ext>
            </a:extLst>
          </p:cNvPr>
          <p:cNvSpPr>
            <a:spLocks noGrp="1"/>
          </p:cNvSpPr>
          <p:nvPr>
            <p:ph type="title"/>
          </p:nvPr>
        </p:nvSpPr>
        <p:spPr>
          <a:xfrm>
            <a:off x="913795" y="273402"/>
            <a:ext cx="10353762" cy="977492"/>
          </a:xfrm>
        </p:spPr>
        <p:txBody>
          <a:bodyPr>
            <a:normAutofit/>
          </a:bodyPr>
          <a:lstStyle/>
          <a:p>
            <a:r>
              <a:rPr lang="en-US" sz="5900" b="1" dirty="0">
                <a:solidFill>
                  <a:schemeClr val="tx1"/>
                </a:solidFill>
                <a:latin typeface="Angsana New" panose="02020603050405020304" pitchFamily="18" charset="-34"/>
                <a:cs typeface="Angsana New" panose="02020603050405020304" pitchFamily="18" charset="-34"/>
              </a:rPr>
              <a:t>Exploratory Data Analysis</a:t>
            </a:r>
            <a:endParaRPr lang="en-NG" sz="5900" b="1" dirty="0">
              <a:solidFill>
                <a:schemeClr val="tx1"/>
              </a:solidFill>
              <a:latin typeface="Angsana New" panose="02020603050405020304" pitchFamily="18" charset="-34"/>
              <a:cs typeface="Angsana New" panose="02020603050405020304" pitchFamily="18" charset="-34"/>
            </a:endParaRPr>
          </a:p>
        </p:txBody>
      </p:sp>
      <p:pic>
        <p:nvPicPr>
          <p:cNvPr id="9" name="Content Placeholder 8">
            <a:extLst>
              <a:ext uri="{FF2B5EF4-FFF2-40B4-BE49-F238E27FC236}">
                <a16:creationId xmlns:a16="http://schemas.microsoft.com/office/drawing/2014/main" id="{2774F39C-CBDC-4F19-9FFC-81FA3C22C02D}"/>
              </a:ext>
            </a:extLst>
          </p:cNvPr>
          <p:cNvPicPr>
            <a:picLocks noGrp="1" noChangeAspect="1"/>
          </p:cNvPicPr>
          <p:nvPr>
            <p:ph sz="half" idx="1"/>
          </p:nvPr>
        </p:nvPicPr>
        <p:blipFill>
          <a:blip r:embed="rId3"/>
          <a:stretch>
            <a:fillRect/>
          </a:stretch>
        </p:blipFill>
        <p:spPr>
          <a:xfrm>
            <a:off x="97511" y="1385330"/>
            <a:ext cx="3884237" cy="3693776"/>
          </a:xfrm>
          <a:prstGeom prst="rect">
            <a:avLst/>
          </a:prstGeom>
        </p:spPr>
      </p:pic>
      <p:pic>
        <p:nvPicPr>
          <p:cNvPr id="14" name="Content Placeholder 13">
            <a:extLst>
              <a:ext uri="{FF2B5EF4-FFF2-40B4-BE49-F238E27FC236}">
                <a16:creationId xmlns:a16="http://schemas.microsoft.com/office/drawing/2014/main" id="{748F87BA-C58F-0146-8023-6EE2D9BCEEC1}"/>
              </a:ext>
            </a:extLst>
          </p:cNvPr>
          <p:cNvPicPr>
            <a:picLocks noGrp="1" noChangeAspect="1"/>
          </p:cNvPicPr>
          <p:nvPr>
            <p:ph sz="half" idx="2"/>
          </p:nvPr>
        </p:nvPicPr>
        <p:blipFill>
          <a:blip r:embed="rId4"/>
          <a:stretch>
            <a:fillRect/>
          </a:stretch>
        </p:blipFill>
        <p:spPr>
          <a:xfrm>
            <a:off x="4109227" y="1390097"/>
            <a:ext cx="3884237" cy="3693776"/>
          </a:xfrm>
        </p:spPr>
      </p:pic>
      <p:pic>
        <p:nvPicPr>
          <p:cNvPr id="18" name="Content Placeholder 4">
            <a:extLst>
              <a:ext uri="{FF2B5EF4-FFF2-40B4-BE49-F238E27FC236}">
                <a16:creationId xmlns:a16="http://schemas.microsoft.com/office/drawing/2014/main" id="{EE4BA1E8-73B4-1945-86A2-1804EBE6B594}"/>
              </a:ext>
            </a:extLst>
          </p:cNvPr>
          <p:cNvPicPr>
            <a:picLocks noChangeAspect="1"/>
          </p:cNvPicPr>
          <p:nvPr/>
        </p:nvPicPr>
        <p:blipFill>
          <a:blip r:embed="rId5"/>
          <a:stretch>
            <a:fillRect/>
          </a:stretch>
        </p:blipFill>
        <p:spPr>
          <a:xfrm>
            <a:off x="8082774" y="1401677"/>
            <a:ext cx="4011715" cy="3677429"/>
          </a:xfrm>
          <a:prstGeom prst="rect">
            <a:avLst/>
          </a:prstGeom>
          <a:effectLst>
            <a:outerShdw blurRad="25400" dir="17880000">
              <a:srgbClr val="000000">
                <a:alpha val="46000"/>
              </a:srgbClr>
            </a:outerShdw>
          </a:effectLst>
        </p:spPr>
      </p:pic>
      <p:sp>
        <p:nvSpPr>
          <p:cNvPr id="23" name="TextBox 22">
            <a:extLst>
              <a:ext uri="{FF2B5EF4-FFF2-40B4-BE49-F238E27FC236}">
                <a16:creationId xmlns:a16="http://schemas.microsoft.com/office/drawing/2014/main" id="{E7E35345-51AD-1B47-B72C-324C93606ECF}"/>
              </a:ext>
            </a:extLst>
          </p:cNvPr>
          <p:cNvSpPr txBox="1"/>
          <p:nvPr/>
        </p:nvSpPr>
        <p:spPr>
          <a:xfrm>
            <a:off x="913795" y="5380672"/>
            <a:ext cx="10555344" cy="1754326"/>
          </a:xfrm>
          <a:prstGeom prst="rect">
            <a:avLst/>
          </a:prstGeom>
          <a:noFill/>
        </p:spPr>
        <p:txBody>
          <a:bodyPr wrap="square" rtlCol="0">
            <a:spAutoFit/>
          </a:bodyPr>
          <a:lstStyle/>
          <a:p>
            <a:r>
              <a:rPr lang="en-US" b="1" dirty="0"/>
              <a:t>Observations</a:t>
            </a:r>
          </a:p>
          <a:p>
            <a:r>
              <a:rPr lang="en-US" dirty="0">
                <a:solidFill>
                  <a:schemeClr val="tx2"/>
                </a:solidFill>
              </a:rPr>
              <a:t>Analyzing these charts reveals that there were 425 failures over a one-year period, which is an average of 1.16 failures per day and 12.3 failures per month; resulting in financial losses and operational downtime for Enel Energies. </a:t>
            </a:r>
          </a:p>
          <a:p>
            <a:br>
              <a:rPr lang="en-US" dirty="0"/>
            </a:br>
            <a:endParaRPr lang="en-US" dirty="0"/>
          </a:p>
        </p:txBody>
      </p:sp>
    </p:spTree>
    <p:extLst>
      <p:ext uri="{BB962C8B-B14F-4D97-AF65-F5344CB8AC3E}">
        <p14:creationId xmlns:p14="http://schemas.microsoft.com/office/powerpoint/2010/main" val="3197399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5C20-48F8-4A67-BCAC-66D05F270B44}"/>
              </a:ext>
            </a:extLst>
          </p:cNvPr>
          <p:cNvSpPr>
            <a:spLocks noGrp="1"/>
          </p:cNvSpPr>
          <p:nvPr>
            <p:ph type="title"/>
          </p:nvPr>
        </p:nvSpPr>
        <p:spPr>
          <a:xfrm>
            <a:off x="913795" y="177421"/>
            <a:ext cx="1965883" cy="846161"/>
          </a:xfrm>
        </p:spPr>
        <p:txBody>
          <a:bodyPr>
            <a:noAutofit/>
          </a:bodyPr>
          <a:lstStyle/>
          <a:p>
            <a:r>
              <a:rPr lang="en-US" sz="5900" b="1" dirty="0">
                <a:solidFill>
                  <a:schemeClr val="tx1"/>
                </a:solidFill>
                <a:latin typeface="Angsana New" panose="02020603050405020304" pitchFamily="18" charset="-34"/>
                <a:cs typeface="Angsana New" panose="02020603050405020304" pitchFamily="18" charset="-34"/>
              </a:rPr>
              <a:t>EDA</a:t>
            </a:r>
            <a:endParaRPr lang="en-NG" sz="5900" b="1" dirty="0">
              <a:solidFill>
                <a:schemeClr val="tx1"/>
              </a:solidFill>
              <a:latin typeface="Angsana New" panose="02020603050405020304" pitchFamily="18" charset="-34"/>
              <a:cs typeface="Angsana New" panose="02020603050405020304" pitchFamily="18" charset="-34"/>
            </a:endParaRPr>
          </a:p>
        </p:txBody>
      </p:sp>
      <p:sp>
        <p:nvSpPr>
          <p:cNvPr id="4" name="Content Placeholder 3">
            <a:extLst>
              <a:ext uri="{FF2B5EF4-FFF2-40B4-BE49-F238E27FC236}">
                <a16:creationId xmlns:a16="http://schemas.microsoft.com/office/drawing/2014/main" id="{F942D37E-F7E6-4BD1-82DB-9107B9F545D4}"/>
              </a:ext>
            </a:extLst>
          </p:cNvPr>
          <p:cNvSpPr>
            <a:spLocks noGrp="1"/>
          </p:cNvSpPr>
          <p:nvPr>
            <p:ph sz="half" idx="2"/>
          </p:nvPr>
        </p:nvSpPr>
        <p:spPr>
          <a:xfrm flipH="1">
            <a:off x="11267557" y="5540991"/>
            <a:ext cx="45719" cy="158132"/>
          </a:xfrm>
        </p:spPr>
        <p:txBody>
          <a:bodyPr>
            <a:normAutofit fontScale="25000" lnSpcReduction="20000"/>
          </a:bodyPr>
          <a:lstStyle/>
          <a:p>
            <a:pPr marL="36900" indent="0">
              <a:buNone/>
            </a:pPr>
            <a:endParaRPr lang="en-NG"/>
          </a:p>
        </p:txBody>
      </p:sp>
      <p:pic>
        <p:nvPicPr>
          <p:cNvPr id="18" name="Content Placeholder 17">
            <a:extLst>
              <a:ext uri="{FF2B5EF4-FFF2-40B4-BE49-F238E27FC236}">
                <a16:creationId xmlns:a16="http://schemas.microsoft.com/office/drawing/2014/main" id="{7804D5A6-389B-6F4F-8ED8-D9D534372D69}"/>
              </a:ext>
            </a:extLst>
          </p:cNvPr>
          <p:cNvPicPr>
            <a:picLocks noGrp="1" noChangeAspect="1"/>
          </p:cNvPicPr>
          <p:nvPr>
            <p:ph sz="half" idx="1"/>
          </p:nvPr>
        </p:nvPicPr>
        <p:blipFill>
          <a:blip r:embed="rId3"/>
          <a:stretch>
            <a:fillRect/>
          </a:stretch>
        </p:blipFill>
        <p:spPr>
          <a:xfrm>
            <a:off x="4772624" y="0"/>
            <a:ext cx="7266172" cy="6858000"/>
          </a:xfrm>
        </p:spPr>
      </p:pic>
      <p:sp>
        <p:nvSpPr>
          <p:cNvPr id="19" name="TextBox 18">
            <a:extLst>
              <a:ext uri="{FF2B5EF4-FFF2-40B4-BE49-F238E27FC236}">
                <a16:creationId xmlns:a16="http://schemas.microsoft.com/office/drawing/2014/main" id="{83BF2084-330B-2641-A01A-DC20EBB50BFC}"/>
              </a:ext>
            </a:extLst>
          </p:cNvPr>
          <p:cNvSpPr txBox="1"/>
          <p:nvPr/>
        </p:nvSpPr>
        <p:spPr>
          <a:xfrm>
            <a:off x="153204" y="1674674"/>
            <a:ext cx="4094328" cy="1754326"/>
          </a:xfrm>
          <a:prstGeom prst="rect">
            <a:avLst/>
          </a:prstGeom>
          <a:noFill/>
        </p:spPr>
        <p:txBody>
          <a:bodyPr wrap="square" rtlCol="0">
            <a:spAutoFit/>
          </a:bodyPr>
          <a:lstStyle/>
          <a:p>
            <a:pPr algn="just"/>
            <a:r>
              <a:rPr lang="en-US" dirty="0">
                <a:solidFill>
                  <a:schemeClr val="tx2"/>
                </a:solidFill>
              </a:rPr>
              <a:t>Box Plots revealing the relationships between Failure Indicator and the following features: Sensor1, Sensor2, Sensor3, Temperature, Pressure and Vibration.</a:t>
            </a:r>
          </a:p>
          <a:p>
            <a:r>
              <a:rPr lang="en-US" dirty="0"/>
              <a:t> </a:t>
            </a:r>
          </a:p>
        </p:txBody>
      </p:sp>
    </p:spTree>
    <p:extLst>
      <p:ext uri="{BB962C8B-B14F-4D97-AF65-F5344CB8AC3E}">
        <p14:creationId xmlns:p14="http://schemas.microsoft.com/office/powerpoint/2010/main" val="2654222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B5A7D-1E15-44FA-ADBE-CB251A616818}"/>
              </a:ext>
            </a:extLst>
          </p:cNvPr>
          <p:cNvSpPr>
            <a:spLocks noGrp="1"/>
          </p:cNvSpPr>
          <p:nvPr>
            <p:ph type="title"/>
          </p:nvPr>
        </p:nvSpPr>
        <p:spPr>
          <a:xfrm>
            <a:off x="143085" y="392726"/>
            <a:ext cx="11803956" cy="723330"/>
          </a:xfrm>
        </p:spPr>
        <p:txBody>
          <a:bodyPr>
            <a:normAutofit fontScale="90000"/>
          </a:bodyPr>
          <a:lstStyle/>
          <a:p>
            <a:r>
              <a:rPr lang="en-US" sz="2800" b="1" dirty="0"/>
              <a:t>Comparing The Sensor Readings with Pressure, Vibration &amp; Temperature by The Failure Indicator</a:t>
            </a:r>
            <a:endParaRPr lang="en-NG" sz="2800" b="1" dirty="0"/>
          </a:p>
        </p:txBody>
      </p:sp>
      <p:pic>
        <p:nvPicPr>
          <p:cNvPr id="9" name="Content Placeholder 8">
            <a:extLst>
              <a:ext uri="{FF2B5EF4-FFF2-40B4-BE49-F238E27FC236}">
                <a16:creationId xmlns:a16="http://schemas.microsoft.com/office/drawing/2014/main" id="{B1B3997F-9A52-1346-BD65-C97FAF2285B6}"/>
              </a:ext>
            </a:extLst>
          </p:cNvPr>
          <p:cNvPicPr>
            <a:picLocks noGrp="1" noChangeAspect="1"/>
          </p:cNvPicPr>
          <p:nvPr>
            <p:ph sz="half" idx="2"/>
          </p:nvPr>
        </p:nvPicPr>
        <p:blipFill>
          <a:blip r:embed="rId2"/>
          <a:stretch>
            <a:fillRect/>
          </a:stretch>
        </p:blipFill>
        <p:spPr>
          <a:xfrm>
            <a:off x="6092152" y="1978926"/>
            <a:ext cx="5958166" cy="4776716"/>
          </a:xfrm>
        </p:spPr>
      </p:pic>
      <p:pic>
        <p:nvPicPr>
          <p:cNvPr id="7" name="Content Placeholder 6">
            <a:extLst>
              <a:ext uri="{FF2B5EF4-FFF2-40B4-BE49-F238E27FC236}">
                <a16:creationId xmlns:a16="http://schemas.microsoft.com/office/drawing/2014/main" id="{527F3AE4-6E84-3441-AADB-FDAD1E477B2B}"/>
              </a:ext>
            </a:extLst>
          </p:cNvPr>
          <p:cNvPicPr>
            <a:picLocks noGrp="1" noChangeAspect="1"/>
          </p:cNvPicPr>
          <p:nvPr>
            <p:ph sz="half" idx="1"/>
          </p:nvPr>
        </p:nvPicPr>
        <p:blipFill>
          <a:blip r:embed="rId3"/>
          <a:stretch>
            <a:fillRect/>
          </a:stretch>
        </p:blipFill>
        <p:spPr>
          <a:xfrm>
            <a:off x="137834" y="1978926"/>
            <a:ext cx="5839885" cy="4776716"/>
          </a:xfrm>
        </p:spPr>
      </p:pic>
      <p:sp>
        <p:nvSpPr>
          <p:cNvPr id="13" name="TextBox 12">
            <a:extLst>
              <a:ext uri="{FF2B5EF4-FFF2-40B4-BE49-F238E27FC236}">
                <a16:creationId xmlns:a16="http://schemas.microsoft.com/office/drawing/2014/main" id="{BAAA3632-8EFD-1140-8FD1-83371E03B3EB}"/>
              </a:ext>
            </a:extLst>
          </p:cNvPr>
          <p:cNvSpPr txBox="1"/>
          <p:nvPr/>
        </p:nvSpPr>
        <p:spPr>
          <a:xfrm>
            <a:off x="1304038" y="1542197"/>
            <a:ext cx="3507476" cy="307777"/>
          </a:xfrm>
          <a:prstGeom prst="rect">
            <a:avLst/>
          </a:prstGeom>
          <a:noFill/>
        </p:spPr>
        <p:txBody>
          <a:bodyPr wrap="square" rtlCol="0">
            <a:spAutoFit/>
          </a:bodyPr>
          <a:lstStyle/>
          <a:p>
            <a:pPr algn="ctr"/>
            <a:r>
              <a:rPr lang="en-US" sz="1400" dirty="0">
                <a:solidFill>
                  <a:schemeClr val="tx2"/>
                </a:solidFill>
              </a:rPr>
              <a:t>Pressure vs Average Sensor Reading</a:t>
            </a:r>
          </a:p>
        </p:txBody>
      </p:sp>
      <p:sp>
        <p:nvSpPr>
          <p:cNvPr id="14" name="TextBox 13">
            <a:extLst>
              <a:ext uri="{FF2B5EF4-FFF2-40B4-BE49-F238E27FC236}">
                <a16:creationId xmlns:a16="http://schemas.microsoft.com/office/drawing/2014/main" id="{FFFB0724-9138-3F47-A415-09E2EDAEA94E}"/>
              </a:ext>
            </a:extLst>
          </p:cNvPr>
          <p:cNvSpPr txBox="1"/>
          <p:nvPr/>
        </p:nvSpPr>
        <p:spPr>
          <a:xfrm>
            <a:off x="7876033" y="1542197"/>
            <a:ext cx="3128742" cy="523220"/>
          </a:xfrm>
          <a:prstGeom prst="rect">
            <a:avLst/>
          </a:prstGeom>
          <a:noFill/>
        </p:spPr>
        <p:txBody>
          <a:bodyPr wrap="none" rtlCol="0">
            <a:spAutoFit/>
          </a:bodyPr>
          <a:lstStyle/>
          <a:p>
            <a:pPr algn="ctr"/>
            <a:r>
              <a:rPr lang="en-US" sz="1400" dirty="0">
                <a:solidFill>
                  <a:schemeClr val="tx2"/>
                </a:solidFill>
              </a:rPr>
              <a:t>Vibration vs Average Sensor Reading</a:t>
            </a:r>
          </a:p>
          <a:p>
            <a:endParaRPr lang="en-US" sz="1400" dirty="0">
              <a:solidFill>
                <a:schemeClr val="tx2"/>
              </a:solidFill>
            </a:endParaRPr>
          </a:p>
        </p:txBody>
      </p:sp>
    </p:spTree>
    <p:extLst>
      <p:ext uri="{BB962C8B-B14F-4D97-AF65-F5344CB8AC3E}">
        <p14:creationId xmlns:p14="http://schemas.microsoft.com/office/powerpoint/2010/main" val="2749779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{9A4AB465-E455-4AB0-BA21-7A430AB47A97}tf11665031_win32</Template>
  <TotalTime>0</TotalTime>
  <Words>1412</Words>
  <Application>Microsoft Macintosh PowerPoint</Application>
  <PresentationFormat>Widescreen</PresentationFormat>
  <Paragraphs>132</Paragraphs>
  <Slides>18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Angsana New</vt:lpstr>
      <vt:lpstr>Arial Nova</vt:lpstr>
      <vt:lpstr>Arial Nova Light</vt:lpstr>
      <vt:lpstr>Calibri</vt:lpstr>
      <vt:lpstr>Maven Pro</vt:lpstr>
      <vt:lpstr>Maven Pro Bold</vt:lpstr>
      <vt:lpstr>Poppins</vt:lpstr>
      <vt:lpstr>Poppins Ultra-Bold</vt:lpstr>
      <vt:lpstr>Wingdings 2</vt:lpstr>
      <vt:lpstr>SlateVTI</vt:lpstr>
      <vt:lpstr>Predictive Maintenance Report</vt:lpstr>
      <vt:lpstr>Introduction</vt:lpstr>
      <vt:lpstr>Problem Statement</vt:lpstr>
      <vt:lpstr>Objectives</vt:lpstr>
      <vt:lpstr>How to address equipment failures</vt:lpstr>
      <vt:lpstr>Data Dictionary</vt:lpstr>
      <vt:lpstr>Exploratory Data Analysis</vt:lpstr>
      <vt:lpstr>EDA</vt:lpstr>
      <vt:lpstr>Comparing The Sensor Readings with Pressure, Vibration &amp; Temperature by The Failure Indicator</vt:lpstr>
      <vt:lpstr>PowerPoint Presentation</vt:lpstr>
      <vt:lpstr>PowerPoint Presentation</vt:lpstr>
      <vt:lpstr>Machine Learning (Leveraging Advanced Analytics for Proactive Equipment Management Through Predictive Maintenance)</vt:lpstr>
      <vt:lpstr>PowerPoint Presentation</vt:lpstr>
      <vt:lpstr>PowerPoint Presentation</vt:lpstr>
      <vt:lpstr>PowerPoint Presentation</vt:lpstr>
      <vt:lpstr>Possible Solutions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2024-02-24T13:58:08Z</dcterms:created>
  <dcterms:modified xsi:type="dcterms:W3CDTF">2024-03-06T14:22:34Z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